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DA8995B1-8605-4C0C-98EF-3776812595CA}" type="datetimeFigureOut">
              <a:rPr lang="zh-CN" altLang="en-US"/>
              <a:pPr>
                <a:defRPr/>
              </a:pPr>
              <a:t>2015/12/16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9F208881-4D5B-401F-9411-65F3C27B12D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71492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hemeOverride" Target="../theme/themeOverride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hemeOverride" Target="../theme/themeOverride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hemeOverride" Target="../theme/themeOverride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hemeOverride" Target="../theme/themeOverride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hemeOverride" Target="../theme/themeOverr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备注占位符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zh-CN" altLang="en-US" smtClean="0"/>
              <a:t>注：不可增减页，不可改动格式；答辩人应保证本</a:t>
            </a:r>
            <a:r>
              <a:rPr lang="en-US" altLang="zh-CN" smtClean="0"/>
              <a:t>ppt</a:t>
            </a:r>
            <a:r>
              <a:rPr lang="zh-CN" altLang="en-US" smtClean="0"/>
              <a:t>内容的真实可靠性</a:t>
            </a:r>
          </a:p>
        </p:txBody>
      </p:sp>
      <p:sp>
        <p:nvSpPr>
          <p:cNvPr id="6148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39ACD53-B91E-433D-92D3-5403E8234A79}" type="slidenum">
              <a:rPr lang="zh-CN" altLang="en-US" sz="1200">
                <a:latin typeface="Calibri" pitchFamily="34" charset="0"/>
              </a:rPr>
              <a:pPr algn="r"/>
              <a:t>1</a:t>
            </a:fld>
            <a:endParaRPr lang="en-US" altLang="zh-CN" sz="1200">
              <a:latin typeface="Calibri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备注占位符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zh-CN" altLang="en-US" smtClean="0"/>
              <a:t>“所在学科类型”一栏填写：一级博士点、二级博士点、一级硕士点或二级硕士点</a:t>
            </a:r>
            <a:endParaRPr lang="en-US" smtClean="0">
              <a:ea typeface="宋体" charset="-122"/>
            </a:endParaRPr>
          </a:p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8196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7257EDC-C403-48D8-A6B1-DBBBF6C4EDEE}" type="slidenum">
              <a:rPr lang="zh-CN" altLang="en-US" sz="1200">
                <a:latin typeface="Calibri" pitchFamily="34" charset="0"/>
              </a:rPr>
              <a:pPr algn="r"/>
              <a:t>2</a:t>
            </a:fld>
            <a:endParaRPr lang="en-US" altLang="zh-CN" sz="1200">
              <a:latin typeface="Calibri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1413" y="684213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备注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4341813"/>
            <a:ext cx="54864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zh-CN" altLang="en-US" smtClean="0"/>
              <a:t>“所在学科类型”一栏填写：一级博士点、二级博士点、一级硕士点或二级硕士点</a:t>
            </a:r>
            <a:endParaRPr lang="en-US" smtClean="0">
              <a:ea typeface="宋体" charset="-122"/>
            </a:endParaRPr>
          </a:p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0244" name="灯片编号占位符 3"/>
          <p:cNvSpPr txBox="1">
            <a:spLocks noGrp="1" noChangeArrowheads="1"/>
          </p:cNvSpPr>
          <p:nvPr/>
        </p:nvSpPr>
        <p:spPr bwMode="auto">
          <a:xfrm>
            <a:off x="3884613" y="8682038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B6DFD94-DEDD-4DAD-BB3D-B31D54FACB1D}" type="slidenum">
              <a:rPr lang="zh-CN" altLang="en-US" sz="1200">
                <a:latin typeface="Calibri" pitchFamily="34" charset="0"/>
              </a:rPr>
              <a:pPr algn="r"/>
              <a:t>3</a:t>
            </a:fld>
            <a:endParaRPr lang="en-US" altLang="zh-CN" sz="1200">
              <a:latin typeface="Calibri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备注占位符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zh-CN" altLang="en-US" smtClean="0"/>
              <a:t>注：该表填写个人以第一负责人承担的省部级及以上的纵向项目。</a:t>
            </a:r>
          </a:p>
        </p:txBody>
      </p:sp>
      <p:sp>
        <p:nvSpPr>
          <p:cNvPr id="12292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0094143-6445-437C-9F71-A07BA879D838}" type="slidenum">
              <a:rPr lang="zh-CN" altLang="en-US" sz="1200">
                <a:latin typeface="Calibri" pitchFamily="34" charset="0"/>
              </a:rPr>
              <a:pPr algn="r"/>
              <a:t>4</a:t>
            </a:fld>
            <a:endParaRPr lang="en-US" altLang="zh-CN" sz="1200">
              <a:latin typeface="Calibri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备注占位符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zh-CN" altLang="en-US" smtClean="0"/>
              <a:t>注：</a:t>
            </a:r>
            <a:r>
              <a:rPr lang="en-US" altLang="zh-CN" smtClean="0"/>
              <a:t>1. </a:t>
            </a:r>
            <a:r>
              <a:rPr lang="zh-CN" altLang="en-US" smtClean="0"/>
              <a:t>*检索论文须注明检索号，或写明北大、南大、科技引证</a:t>
            </a:r>
            <a:r>
              <a:rPr lang="en-US" altLang="zh-CN" smtClean="0"/>
              <a:t>,</a:t>
            </a:r>
            <a:r>
              <a:rPr lang="zh-CN" altLang="en-US" smtClean="0"/>
              <a:t> </a:t>
            </a:r>
            <a:r>
              <a:rPr lang="en-US" altLang="zh-CN" smtClean="0"/>
              <a:t>2. </a:t>
            </a:r>
            <a:r>
              <a:rPr lang="zh-CN" altLang="en-US" smtClean="0"/>
              <a:t> **刊物类别按</a:t>
            </a:r>
            <a:r>
              <a:rPr lang="en-US" altLang="zh-CN" smtClean="0"/>
              <a:t>A</a:t>
            </a:r>
            <a:r>
              <a:rPr lang="zh-CN" altLang="en-US" smtClean="0"/>
              <a:t>、</a:t>
            </a:r>
            <a:r>
              <a:rPr lang="en-US" altLang="zh-CN" smtClean="0"/>
              <a:t>B</a:t>
            </a:r>
            <a:r>
              <a:rPr lang="zh-CN" altLang="en-US" smtClean="0"/>
              <a:t>、</a:t>
            </a:r>
            <a:r>
              <a:rPr lang="en-US" altLang="zh-CN" smtClean="0"/>
              <a:t>C</a:t>
            </a:r>
            <a:r>
              <a:rPr lang="zh-CN" altLang="en-US" smtClean="0"/>
              <a:t>类填写</a:t>
            </a:r>
          </a:p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4340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32367AB-AE70-4A3F-8D28-F1F18824795F}" type="slidenum">
              <a:rPr lang="zh-CN" altLang="en-US" sz="1200">
                <a:latin typeface="Calibri" pitchFamily="34" charset="0"/>
              </a:rPr>
              <a:pPr algn="r"/>
              <a:t>5</a:t>
            </a:fld>
            <a:endParaRPr lang="en-US" altLang="zh-CN" sz="1200">
              <a:latin typeface="Calibri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prstClr val="black"/>
                </a:solidFill>
                <a:ea typeface="黑体" pitchFamily="49" charset="-122"/>
              </a:defRPr>
            </a:lvl1pPr>
          </a:lstStyle>
          <a:p>
            <a:pPr>
              <a:defRPr/>
            </a:pPr>
            <a:fld id="{15A36F78-30C3-46D9-AC0C-882DD1D47CF0}" type="datetimeFigureOut">
              <a:rPr lang="zh-CN" altLang="en-US"/>
              <a:pPr>
                <a:defRPr/>
              </a:pPr>
              <a:t>2015/12/16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prstClr val="black"/>
                </a:solidFill>
                <a:ea typeface="黑体" pitchFamily="49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prstClr val="black"/>
                </a:solidFill>
                <a:ea typeface="黑体" pitchFamily="49" charset="-122"/>
              </a:defRPr>
            </a:lvl1pPr>
          </a:lstStyle>
          <a:p>
            <a:pPr>
              <a:defRPr/>
            </a:pPr>
            <a:fld id="{72846ED0-83A1-453E-B046-0E04B5E0384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63575" y="2605088"/>
            <a:ext cx="7847013" cy="1255712"/>
          </a:xfrm>
        </p:spPr>
        <p:txBody>
          <a:bodyPr lIns="91429" tIns="45715" rIns="91429" bIns="45715"/>
          <a:lstStyle/>
          <a:p>
            <a:pPr eaLnBrk="1" hangingPunct="1">
              <a:lnSpc>
                <a:spcPct val="200000"/>
              </a:lnSpc>
            </a:pPr>
            <a:r>
              <a:rPr lang="en-US" altLang="zh-CN" sz="39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2015</a:t>
            </a:r>
            <a:r>
              <a:rPr lang="zh-CN" altLang="en-US" sz="39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年度</a:t>
            </a:r>
            <a:br>
              <a:rPr lang="zh-CN" altLang="en-US" sz="39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</a:br>
            <a:r>
              <a:rPr lang="zh-CN" altLang="en-US" sz="39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社会科学学院专任教师述职报告</a:t>
            </a:r>
            <a:br>
              <a:rPr lang="zh-CN" altLang="en-US" sz="39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</a:br>
            <a:endParaRPr lang="zh-CN" altLang="en-US" sz="3900" b="1" dirty="0" smtClean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</p:txBody>
      </p:sp>
      <p:pic>
        <p:nvPicPr>
          <p:cNvPr id="5122" name="Picture 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536" y="1268760"/>
            <a:ext cx="6816725" cy="720725"/>
          </a:xfrm>
        </p:spPr>
        <p:txBody>
          <a:bodyPr/>
          <a:lstStyle/>
          <a:p>
            <a:pPr algn="l" eaLnBrk="1" hangingPunct="1"/>
            <a:r>
              <a:rPr lang="zh-CN" altLang="en-US" sz="2800" b="1" dirty="0" smtClean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一、基本概况</a:t>
            </a:r>
          </a:p>
        </p:txBody>
      </p:sp>
      <p:graphicFrame>
        <p:nvGraphicFramePr>
          <p:cNvPr id="7230" name="Group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4446207"/>
              </p:ext>
            </p:extLst>
          </p:nvPr>
        </p:nvGraphicFramePr>
        <p:xfrm>
          <a:off x="179512" y="1916832"/>
          <a:ext cx="8643937" cy="4287970"/>
        </p:xfrm>
        <a:graphic>
          <a:graphicData uri="http://schemas.openxmlformats.org/drawingml/2006/table">
            <a:tbl>
              <a:tblPr/>
              <a:tblGrid>
                <a:gridCol w="1770062"/>
                <a:gridCol w="1181100"/>
                <a:gridCol w="774700"/>
                <a:gridCol w="774700"/>
                <a:gridCol w="590550"/>
                <a:gridCol w="717550"/>
                <a:gridCol w="876300"/>
                <a:gridCol w="766763"/>
                <a:gridCol w="596900"/>
                <a:gridCol w="595312"/>
              </a:tblGrid>
              <a:tr h="648072"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姓      名</a:t>
                      </a: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      </a:t>
                      </a: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pitchFamily="49" charset="-122"/>
                        <a:ea typeface="黑体" pitchFamily="49" charset="-122"/>
                      </a:endParaRP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黑体" pitchFamily="49" charset="-122"/>
                        <a:ea typeface="黑体" pitchFamily="49" charset="-122"/>
                      </a:endParaRP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598488"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是否党员</a:t>
                      </a: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学历学位</a:t>
                      </a: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所学专业</a:t>
                      </a: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150938"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专业职称</a:t>
                      </a: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现职称</a:t>
                      </a:r>
                    </a:p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任职时间</a:t>
                      </a: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承担职务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598488"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是否硕导</a:t>
                      </a: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学科方向</a:t>
                      </a: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研究方向</a:t>
                      </a: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104900"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是否申报级A</a:t>
                      </a:r>
                      <a:endParaRPr kumimoji="0" lang="zh-CN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教学任务完成</a:t>
                      </a: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论文发表</a:t>
                      </a: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主持或参与课题</a:t>
                      </a: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参加社会工作</a:t>
                      </a: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</a:tr>
            </a:tbl>
          </a:graphicData>
        </a:graphic>
      </p:graphicFrame>
      <p:sp>
        <p:nvSpPr>
          <p:cNvPr id="7223" name="Line 181"/>
          <p:cNvSpPr>
            <a:spLocks noChangeShapeType="1"/>
          </p:cNvSpPr>
          <p:nvPr/>
        </p:nvSpPr>
        <p:spPr bwMode="auto">
          <a:xfrm>
            <a:off x="5724525" y="2730500"/>
            <a:ext cx="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65306" tIns="32653" rIns="65306" bIns="32653"/>
          <a:lstStyle/>
          <a:p>
            <a:endParaRPr lang="zh-CN" altLang="en-US"/>
          </a:p>
        </p:txBody>
      </p:sp>
      <p:sp>
        <p:nvSpPr>
          <p:cNvPr id="7224" name="Line 178"/>
          <p:cNvSpPr>
            <a:spLocks noChangeShapeType="1"/>
          </p:cNvSpPr>
          <p:nvPr/>
        </p:nvSpPr>
        <p:spPr bwMode="auto">
          <a:xfrm>
            <a:off x="4491038" y="2730500"/>
            <a:ext cx="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65306" tIns="32653" rIns="65306" bIns="32653"/>
          <a:lstStyle/>
          <a:p>
            <a:endParaRPr lang="zh-CN" altLang="en-US"/>
          </a:p>
        </p:txBody>
      </p:sp>
      <p:sp>
        <p:nvSpPr>
          <p:cNvPr id="7225" name="Line 168"/>
          <p:cNvSpPr>
            <a:spLocks noChangeShapeType="1"/>
          </p:cNvSpPr>
          <p:nvPr/>
        </p:nvSpPr>
        <p:spPr bwMode="auto">
          <a:xfrm>
            <a:off x="1981200" y="2730500"/>
            <a:ext cx="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65306" tIns="32653" rIns="65306" bIns="32653"/>
          <a:lstStyle/>
          <a:p>
            <a:endParaRPr lang="zh-CN" altLang="en-US"/>
          </a:p>
        </p:txBody>
      </p:sp>
      <p:sp>
        <p:nvSpPr>
          <p:cNvPr id="7226" name="Text Box 69"/>
          <p:cNvSpPr txBox="1">
            <a:spLocks noChangeArrowheads="1"/>
          </p:cNvSpPr>
          <p:nvPr/>
        </p:nvSpPr>
        <p:spPr bwMode="auto">
          <a:xfrm>
            <a:off x="357188" y="6429375"/>
            <a:ext cx="47561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5306" tIns="32653" rIns="65306" bIns="32653">
            <a:spAutoFit/>
          </a:bodyPr>
          <a:lstStyle/>
          <a:p>
            <a:r>
              <a:rPr lang="zh-CN" altLang="en-US" sz="1400">
                <a:latin typeface="宋体" charset="-122"/>
              </a:rPr>
              <a:t>*最后一行栏目，请根据实际参与或完成情况在栏目内打勾</a:t>
            </a:r>
          </a:p>
        </p:txBody>
      </p:sp>
      <p:pic>
        <p:nvPicPr>
          <p:cNvPr id="7227" name="Picture 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1340768"/>
            <a:ext cx="6816725" cy="720725"/>
          </a:xfrm>
        </p:spPr>
        <p:txBody>
          <a:bodyPr/>
          <a:lstStyle/>
          <a:p>
            <a:pPr algn="l" eaLnBrk="1" hangingPunct="1"/>
            <a:r>
              <a:rPr lang="zh-CN" altLang="en-US" sz="2900" b="1" dirty="0" smtClean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二、教学情况</a:t>
            </a:r>
          </a:p>
        </p:txBody>
      </p:sp>
      <p:graphicFrame>
        <p:nvGraphicFramePr>
          <p:cNvPr id="9274" name="Group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652646"/>
              </p:ext>
            </p:extLst>
          </p:nvPr>
        </p:nvGraphicFramePr>
        <p:xfrm>
          <a:off x="323528" y="1988840"/>
          <a:ext cx="8640960" cy="4117777"/>
        </p:xfrm>
        <a:graphic>
          <a:graphicData uri="http://schemas.openxmlformats.org/drawingml/2006/table">
            <a:tbl>
              <a:tblPr/>
              <a:tblGrid>
                <a:gridCol w="1727200"/>
                <a:gridCol w="1513160"/>
                <a:gridCol w="398190"/>
                <a:gridCol w="1295772"/>
                <a:gridCol w="1330374"/>
                <a:gridCol w="1117898"/>
                <a:gridCol w="466278"/>
                <a:gridCol w="792088"/>
              </a:tblGrid>
              <a:tr h="659342">
                <a:tc rowSpan="2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开设课程名称</a:t>
                      </a: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本科生</a:t>
                      </a: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charset="-122"/>
                        <a:ea typeface="宋体" charset="-122"/>
                      </a:endParaRP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594149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研究生</a:t>
                      </a: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charset="-122"/>
                        <a:ea typeface="宋体" charset="-122"/>
                      </a:endParaRP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0417">
                <a:tc rowSpan="2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开设课程门次</a:t>
                      </a: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20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1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5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年上</a:t>
                      </a: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获奖情况</a:t>
                      </a: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041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20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1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5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年下</a:t>
                      </a: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654897">
                <a:tc rowSpan="3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年度工作总量</a:t>
                      </a:r>
                    </a:p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总工作量构成</a:t>
                      </a: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本科生</a:t>
                      </a: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应完成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教学工作量</a:t>
                      </a: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</a:tr>
              <a:tr h="65489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研究生</a:t>
                      </a: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72833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指导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研究生</a:t>
                      </a: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266" name="Line 181"/>
          <p:cNvSpPr>
            <a:spLocks noChangeShapeType="1"/>
          </p:cNvSpPr>
          <p:nvPr/>
        </p:nvSpPr>
        <p:spPr bwMode="auto">
          <a:xfrm>
            <a:off x="5724525" y="2730500"/>
            <a:ext cx="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65306" tIns="32653" rIns="65306" bIns="32653"/>
          <a:lstStyle/>
          <a:p>
            <a:endParaRPr lang="zh-CN" altLang="en-US"/>
          </a:p>
        </p:txBody>
      </p:sp>
      <p:sp>
        <p:nvSpPr>
          <p:cNvPr id="9267" name="Line 178"/>
          <p:cNvSpPr>
            <a:spLocks noChangeShapeType="1"/>
          </p:cNvSpPr>
          <p:nvPr/>
        </p:nvSpPr>
        <p:spPr bwMode="auto">
          <a:xfrm>
            <a:off x="4491038" y="2730500"/>
            <a:ext cx="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65306" tIns="32653" rIns="65306" bIns="32653"/>
          <a:lstStyle/>
          <a:p>
            <a:endParaRPr lang="zh-CN" altLang="en-US"/>
          </a:p>
        </p:txBody>
      </p:sp>
      <p:sp>
        <p:nvSpPr>
          <p:cNvPr id="9268" name="Line 168"/>
          <p:cNvSpPr>
            <a:spLocks noChangeShapeType="1"/>
          </p:cNvSpPr>
          <p:nvPr/>
        </p:nvSpPr>
        <p:spPr bwMode="auto">
          <a:xfrm>
            <a:off x="1981200" y="2730500"/>
            <a:ext cx="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65306" tIns="32653" rIns="65306" bIns="32653"/>
          <a:lstStyle/>
          <a:p>
            <a:endParaRPr lang="zh-CN" altLang="en-US"/>
          </a:p>
        </p:txBody>
      </p:sp>
      <p:pic>
        <p:nvPicPr>
          <p:cNvPr id="9269" name="Picture 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027"/>
          <p:cNvSpPr>
            <a:spLocks noGrp="1" noChangeArrowheads="1"/>
          </p:cNvSpPr>
          <p:nvPr>
            <p:ph idx="4294967295"/>
          </p:nvPr>
        </p:nvSpPr>
        <p:spPr>
          <a:xfrm>
            <a:off x="214313" y="2000250"/>
            <a:ext cx="8743950" cy="4565650"/>
          </a:xfrm>
        </p:spPr>
        <p:txBody>
          <a:bodyPr lIns="91429" tIns="45715" rIns="91429" bIns="45715"/>
          <a:lstStyle/>
          <a:p>
            <a:pPr eaLnBrk="1" hangingPunct="1">
              <a:buFontTx/>
              <a:buNone/>
            </a:pPr>
            <a:r>
              <a:rPr lang="zh-CN" altLang="en-US" sz="2300" b="1" dirty="0" smtClean="0">
                <a:latin typeface="仿宋" panose="02010609060101010101" pitchFamily="49" charset="-122"/>
                <a:ea typeface="仿宋" panose="02010609060101010101" pitchFamily="49" charset="-122"/>
                <a:cs typeface="楷体_GB2312"/>
              </a:rPr>
              <a:t>1.负责主持或参与课题</a:t>
            </a:r>
          </a:p>
        </p:txBody>
      </p:sp>
      <p:sp>
        <p:nvSpPr>
          <p:cNvPr id="11266" name="Text Box 1028"/>
          <p:cNvSpPr txBox="1">
            <a:spLocks noChangeArrowheads="1"/>
          </p:cNvSpPr>
          <p:nvPr/>
        </p:nvSpPr>
        <p:spPr bwMode="auto">
          <a:xfrm>
            <a:off x="214313" y="1357313"/>
            <a:ext cx="8137525" cy="53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defTabSz="912813"/>
            <a:r>
              <a:rPr lang="zh-CN" altLang="en-US" sz="2900" b="1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三、科研情况</a:t>
            </a:r>
          </a:p>
        </p:txBody>
      </p:sp>
      <p:graphicFrame>
        <p:nvGraphicFramePr>
          <p:cNvPr id="3891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0975453"/>
              </p:ext>
            </p:extLst>
          </p:nvPr>
        </p:nvGraphicFramePr>
        <p:xfrm>
          <a:off x="252413" y="2685144"/>
          <a:ext cx="8435295" cy="3253346"/>
        </p:xfrm>
        <a:graphic>
          <a:graphicData uri="http://schemas.openxmlformats.org/drawingml/2006/table">
            <a:tbl>
              <a:tblPr/>
              <a:tblGrid>
                <a:gridCol w="786946"/>
                <a:gridCol w="2987902"/>
                <a:gridCol w="1848304"/>
                <a:gridCol w="657679"/>
                <a:gridCol w="658812"/>
                <a:gridCol w="1495652"/>
              </a:tblGrid>
              <a:tr h="411000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序号</a:t>
                      </a:r>
                    </a:p>
                  </a:txBody>
                  <a:tcPr marL="65315" marR="65315" marT="32657" marB="326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项目名称</a:t>
                      </a:r>
                    </a:p>
                  </a:txBody>
                  <a:tcPr marL="65315" marR="65315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项目来源</a:t>
                      </a:r>
                    </a:p>
                  </a:txBody>
                  <a:tcPr marL="65315" marR="65315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获得时间</a:t>
                      </a:r>
                    </a:p>
                  </a:txBody>
                  <a:tcPr marL="65315" marR="65315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到款经费</a:t>
                      </a:r>
                    </a:p>
                  </a:txBody>
                  <a:tcPr marL="65315" marR="65315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主持</a:t>
                      </a: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（或参与）</a:t>
                      </a:r>
                    </a:p>
                  </a:txBody>
                  <a:tcPr marL="65315" marR="65315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32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5315" marR="65315" marT="32657" marB="326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5315" marR="65315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5315" marR="65315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5315" marR="65315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5315" marR="65315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5315" marR="65315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766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5315" marR="65315" marT="32657" marB="326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5315" marR="65315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5315" marR="65315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5315" marR="65315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5315" marR="65315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5315" marR="65315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32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5315" marR="65315" marT="32657" marB="326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5315" marR="65315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5315" marR="65315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5315" marR="65315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5315" marR="65315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5315" marR="65315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3824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5315" marR="65315" marT="32657" marB="326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5315" marR="65315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5315" marR="65315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5315" marR="65315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5315" marR="65315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5315" marR="65315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418">
                <a:tc gridSpan="2"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实际完成</a:t>
                      </a:r>
                      <a:endParaRPr kumimoji="0" lang="en-US" altLang="zh-CN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项目绩点</a:t>
                      </a:r>
                    </a:p>
                  </a:txBody>
                  <a:tcPr marL="65315" marR="65315" marT="32657" marB="326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marL="65315" marR="65315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5315" marR="65315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  <a:cs typeface="+mn-cs"/>
                        </a:rPr>
                        <a:t>应完成</a:t>
                      </a:r>
                      <a:endParaRPr kumimoji="0" lang="en-US" altLang="zh-CN" sz="2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  <a:cs typeface="+mn-cs"/>
                        </a:rPr>
                        <a:t>项目绩点</a:t>
                      </a:r>
                    </a:p>
                  </a:txBody>
                  <a:tcPr marL="65315" marR="65315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marL="65315" marR="65315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5315" marR="65315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1318" name="Picture 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3988" y="1422400"/>
            <a:ext cx="8758237" cy="457200"/>
          </a:xfrm>
        </p:spPr>
        <p:txBody>
          <a:bodyPr/>
          <a:lstStyle/>
          <a:p>
            <a:pPr algn="l" eaLnBrk="1" hangingPunct="1"/>
            <a:r>
              <a:rPr lang="zh-CN" altLang="en-US" sz="2300" b="1" dirty="0" smtClean="0">
                <a:latin typeface="仿宋" panose="02010609060101010101" pitchFamily="49" charset="-122"/>
                <a:ea typeface="仿宋" panose="02010609060101010101" pitchFamily="49" charset="-122"/>
                <a:cs typeface="楷体_GB2312"/>
              </a:rPr>
              <a:t>2.论文、专著、编著</a:t>
            </a:r>
          </a:p>
        </p:txBody>
      </p:sp>
      <p:graphicFrame>
        <p:nvGraphicFramePr>
          <p:cNvPr id="40963" name="Group 3"/>
          <p:cNvGraphicFramePr>
            <a:graphicFrameLocks noGrp="1"/>
          </p:cNvGraphicFramePr>
          <p:nvPr>
            <p:ph type="tbl" idx="4294967295"/>
            <p:extLst>
              <p:ext uri="{D42A27DB-BD31-4B8C-83A1-F6EECF244321}">
                <p14:modId xmlns:p14="http://schemas.microsoft.com/office/powerpoint/2010/main" val="2492711492"/>
              </p:ext>
            </p:extLst>
          </p:nvPr>
        </p:nvGraphicFramePr>
        <p:xfrm>
          <a:off x="153988" y="2092325"/>
          <a:ext cx="8738492" cy="3587678"/>
        </p:xfrm>
        <a:graphic>
          <a:graphicData uri="http://schemas.openxmlformats.org/drawingml/2006/table">
            <a:tbl>
              <a:tblPr/>
              <a:tblGrid>
                <a:gridCol w="3121868"/>
                <a:gridCol w="1416114"/>
                <a:gridCol w="1464206"/>
                <a:gridCol w="2736304"/>
              </a:tblGrid>
              <a:tr h="701004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名      称</a:t>
                      </a:r>
                    </a:p>
                  </a:txBody>
                  <a:tcPr marL="91437" marR="91437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刊物名称</a:t>
                      </a:r>
                      <a:endParaRPr kumimoji="0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(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出版社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)</a:t>
                      </a:r>
                    </a:p>
                  </a:txBody>
                  <a:tcPr marL="91437" marR="91437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发表     时间</a:t>
                      </a:r>
                    </a:p>
                  </a:txBody>
                  <a:tcPr marL="91437" marR="91437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刊物类别*</a:t>
                      </a:r>
                    </a:p>
                  </a:txBody>
                  <a:tcPr marL="91437" marR="91437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37" marR="91437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37" marR="91437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37" marR="91437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37" marR="91437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37" marR="91437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37" marR="91437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37" marR="91437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37" marR="91437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411"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37" marR="91437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37" marR="91437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37" marR="91437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37" marR="91437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714"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37" marR="91437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37" marR="91437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37" marR="91437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37" marR="91437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37" marR="91437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37" marR="91437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37" marR="91437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37" marR="91437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应完成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论著绩点</a:t>
                      </a:r>
                    </a:p>
                  </a:txBody>
                  <a:tcPr marL="91437" marR="91437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37" marR="91437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  </a:t>
                      </a:r>
                      <a:r>
                        <a:rPr kumimoji="0" lang="zh-CN" alt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  <a:cs typeface="+mn-cs"/>
                        </a:rPr>
                        <a:t>实际完成</a:t>
                      </a:r>
                      <a:endParaRPr kumimoji="0" lang="en-US" altLang="zh-CN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  <a:cs typeface="+mn-cs"/>
                        </a:rPr>
                        <a:t>  </a:t>
                      </a:r>
                      <a:r>
                        <a:rPr kumimoji="0" lang="zh-CN" alt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  <a:cs typeface="+mn-cs"/>
                        </a:rPr>
                        <a:t>论著绩点</a:t>
                      </a:r>
                    </a:p>
                  </a:txBody>
                  <a:tcPr marL="91437" marR="91437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37" marR="91437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58" name="Text Box 77"/>
          <p:cNvSpPr txBox="1">
            <a:spLocks noChangeArrowheads="1"/>
          </p:cNvSpPr>
          <p:nvPr/>
        </p:nvSpPr>
        <p:spPr bwMode="auto">
          <a:xfrm>
            <a:off x="0" y="6309320"/>
            <a:ext cx="8912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defTabSz="912813">
              <a:spcBef>
                <a:spcPct val="50000"/>
              </a:spcBef>
            </a:pPr>
            <a:r>
              <a:rPr lang="zh-CN" altLang="en-US" sz="1400" dirty="0"/>
              <a:t>注</a:t>
            </a:r>
            <a:r>
              <a:rPr lang="zh-CN" altLang="en-US" sz="1400" dirty="0" smtClean="0"/>
              <a:t>：*</a:t>
            </a:r>
            <a:r>
              <a:rPr lang="zh-CN" altLang="en-US" sz="1400" dirty="0"/>
              <a:t>刊物类别按学院</a:t>
            </a:r>
            <a:r>
              <a:rPr lang="en-US" altLang="zh-CN" sz="1400" dirty="0"/>
              <a:t>A</a:t>
            </a:r>
            <a:r>
              <a:rPr lang="zh-CN" altLang="en-US" sz="1400" dirty="0"/>
              <a:t>、</a:t>
            </a:r>
            <a:r>
              <a:rPr lang="en-US" altLang="zh-CN" sz="1400" dirty="0"/>
              <a:t>B</a:t>
            </a:r>
            <a:r>
              <a:rPr lang="zh-CN" altLang="en-US" sz="1400" dirty="0"/>
              <a:t>、</a:t>
            </a:r>
            <a:r>
              <a:rPr lang="en-US" altLang="zh-CN" sz="1400" dirty="0"/>
              <a:t>C</a:t>
            </a:r>
            <a:r>
              <a:rPr lang="zh-CN" altLang="en-US" sz="1400" dirty="0"/>
              <a:t>、D、E类填写</a:t>
            </a:r>
          </a:p>
        </p:txBody>
      </p:sp>
      <p:pic>
        <p:nvPicPr>
          <p:cNvPr id="13359" name="Picture 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10" name="Group 2"/>
          <p:cNvGraphicFramePr>
            <a:graphicFrameLocks noGrp="1"/>
          </p:cNvGraphicFramePr>
          <p:nvPr>
            <p:ph type="tbl" idx="4294967295"/>
            <p:extLst>
              <p:ext uri="{D42A27DB-BD31-4B8C-83A1-F6EECF244321}">
                <p14:modId xmlns:p14="http://schemas.microsoft.com/office/powerpoint/2010/main" val="2695109395"/>
              </p:ext>
            </p:extLst>
          </p:nvPr>
        </p:nvGraphicFramePr>
        <p:xfrm>
          <a:off x="1258168" y="2276872"/>
          <a:ext cx="7490296" cy="4245864"/>
        </p:xfrm>
        <a:graphic>
          <a:graphicData uri="http://schemas.openxmlformats.org/drawingml/2006/table">
            <a:tbl>
              <a:tblPr/>
              <a:tblGrid>
                <a:gridCol w="7490296"/>
              </a:tblGrid>
              <a:tr h="3733576">
                <a:tc>
                  <a:txBody>
                    <a:bodyPr/>
                    <a:lstStyle/>
                    <a:p>
                      <a:pPr marL="746125" marR="0" lvl="0" indent="-746125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altLang="zh-CN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楷体_GB2312" pitchFamily="49" charset="-122"/>
                        </a:rPr>
                        <a:t>1</a:t>
                      </a:r>
                      <a:r>
                        <a:rPr kumimoji="0" lang="zh-CN" altLang="en-US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楷体_GB2312" pitchFamily="49" charset="-122"/>
                        </a:rPr>
                        <a:t>、参加学术</a:t>
                      </a:r>
                      <a:r>
                        <a:rPr kumimoji="0" lang="zh-CN" altLang="en-US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楷体_GB2312" pitchFamily="49" charset="-122"/>
                        </a:rPr>
                        <a:t>交流、社会考察活动</a:t>
                      </a:r>
                      <a:r>
                        <a:rPr kumimoji="0" lang="zh-CN" altLang="en-US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楷体_GB2312" pitchFamily="49" charset="-122"/>
                        </a:rPr>
                        <a:t>情况</a:t>
                      </a:r>
                      <a:endParaRPr kumimoji="0" lang="en-US" altLang="zh-CN" sz="2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pitchFamily="49" charset="-122"/>
                      </a:endParaRPr>
                    </a:p>
                    <a:p>
                      <a:pPr marL="746125" marR="0" lvl="0" indent="-746125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altLang="zh-CN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楷体_GB2312" pitchFamily="49" charset="-122"/>
                        </a:rPr>
                        <a:t>2</a:t>
                      </a:r>
                      <a:r>
                        <a:rPr kumimoji="0" lang="zh-CN" altLang="en-US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楷体_GB2312" pitchFamily="49" charset="-122"/>
                        </a:rPr>
                        <a:t>、社会工作</a:t>
                      </a:r>
                      <a:endParaRPr kumimoji="0" lang="en-US" altLang="zh-CN" sz="2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pitchFamily="49" charset="-122"/>
                      </a:endParaRPr>
                    </a:p>
                    <a:p>
                      <a:pPr marL="746125" marR="0" lvl="0" indent="-746125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altLang="zh-CN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楷体_GB2312" pitchFamily="49" charset="-122"/>
                        </a:rPr>
                        <a:t>3</a:t>
                      </a:r>
                      <a:r>
                        <a:rPr kumimoji="0" lang="zh-CN" altLang="en-US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楷体_GB2312" pitchFamily="49" charset="-122"/>
                        </a:rPr>
                        <a:t>、</a:t>
                      </a:r>
                      <a:r>
                        <a:rPr kumimoji="0" lang="zh-CN" altLang="en-US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楷体_GB2312" pitchFamily="49" charset="-122"/>
                        </a:rPr>
                        <a:t>感悟</a:t>
                      </a:r>
                      <a:endParaRPr kumimoji="0" lang="en-US" altLang="zh-CN" sz="2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pitchFamily="49" charset="-122"/>
                      </a:endParaRPr>
                    </a:p>
                    <a:p>
                      <a:pPr marL="746125" marR="0" lvl="0" indent="-746125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altLang="zh-CN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楷体_GB2312" pitchFamily="49" charset="-122"/>
                        </a:rPr>
                        <a:t>4</a:t>
                      </a:r>
                      <a:r>
                        <a:rPr kumimoji="0" lang="zh-CN" altLang="en-US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楷体_GB2312" pitchFamily="49" charset="-122"/>
                        </a:rPr>
                        <a:t>、新年打算</a:t>
                      </a:r>
                      <a:endParaRPr kumimoji="0" lang="en-US" altLang="zh-CN" sz="2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pitchFamily="49" charset="-122"/>
                      </a:endParaRPr>
                    </a:p>
                    <a:p>
                      <a:pPr marL="746125" marR="0" lvl="0" indent="-746125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zh-CN" altLang="en-US" sz="2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pitchFamily="49" charset="-122"/>
                      </a:endParaRPr>
                    </a:p>
                    <a:p>
                      <a:pPr marL="746125" marR="0" lvl="0" indent="-746125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zh-CN" altLang="en-US" sz="2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pitchFamily="49" charset="-122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pitchFamily="49" charset="-122"/>
                      </a:endParaRPr>
                    </a:p>
                    <a:p>
                      <a:pPr marL="746125" marR="0" lvl="0" indent="-746125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67" name="Text Box 8"/>
          <p:cNvSpPr txBox="1">
            <a:spLocks noChangeArrowheads="1"/>
          </p:cNvSpPr>
          <p:nvPr/>
        </p:nvSpPr>
        <p:spPr bwMode="auto">
          <a:xfrm>
            <a:off x="285750" y="1500188"/>
            <a:ext cx="81375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defTabSz="912813"/>
            <a:r>
              <a:rPr lang="zh-CN" altLang="en-US" sz="2800" b="1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四、其他</a:t>
            </a:r>
          </a:p>
        </p:txBody>
      </p:sp>
      <p:pic>
        <p:nvPicPr>
          <p:cNvPr id="15368" name="Picture 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2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2_Office 主题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324</Words>
  <Application>Microsoft Office PowerPoint</Application>
  <PresentationFormat>全屏显示(4:3)</PresentationFormat>
  <Paragraphs>78</Paragraphs>
  <Slides>6</Slides>
  <Notes>5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2_Office 主题</vt:lpstr>
      <vt:lpstr>2015年度 社会科学学院专任教师述职报告 </vt:lpstr>
      <vt:lpstr>一、基本概况</vt:lpstr>
      <vt:lpstr>二、教学情况</vt:lpstr>
      <vt:lpstr>PowerPoint 演示文稿</vt:lpstr>
      <vt:lpstr>2.论文、专著、编著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微软用户</dc:creator>
  <cp:lastModifiedBy>06042</cp:lastModifiedBy>
  <cp:revision>34</cp:revision>
  <dcterms:created xsi:type="dcterms:W3CDTF">2013-03-29T01:48:51Z</dcterms:created>
  <dcterms:modified xsi:type="dcterms:W3CDTF">2015-12-16T07:28:39Z</dcterms:modified>
</cp:coreProperties>
</file>