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70F7F-CD68-4020-AAFA-6D23232A0F0B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943A6-0101-4622-A85A-B3CB15ABF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8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注：不可增减页，不可改动格式；答辩人应保证本</a:t>
            </a:r>
            <a:r>
              <a:rPr lang="en-US" altLang="zh-CN" smtClean="0"/>
              <a:t>ppt</a:t>
            </a:r>
            <a:r>
              <a:rPr lang="zh-CN" altLang="en-US" smtClean="0"/>
              <a:t>内容的真实可靠性</a:t>
            </a:r>
          </a:p>
        </p:txBody>
      </p:sp>
      <p:sp>
        <p:nvSpPr>
          <p:cNvPr id="6148" name="灯片编号占位符 3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D39ACD53-B91E-433D-92D3-5403E8234A79}" type="slidenum">
              <a:rPr lang="zh-CN" altLang="en-US" sz="1300">
                <a:latin typeface="Calibri" pitchFamily="34" charset="0"/>
              </a:rPr>
              <a:pPr algn="r"/>
              <a:t>1</a:t>
            </a:fld>
            <a:endParaRPr lang="en-US" altLang="zh-CN" sz="13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“所在学科类型”一栏填写：一级博士点、二级博士点、一级硕士点或二级硕士点</a:t>
            </a:r>
            <a:endParaRPr lang="en-US" smtClean="0">
              <a:ea typeface="宋体" charset="-122"/>
            </a:endParaRPr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E7257EDC-C403-48D8-A6B1-DBBBF6C4EDEE}" type="slidenum">
              <a:rPr lang="zh-CN" altLang="en-US" sz="1300">
                <a:latin typeface="Calibri" pitchFamily="34" charset="0"/>
              </a:rPr>
              <a:pPr algn="r"/>
              <a:t>2</a:t>
            </a:fld>
            <a:endParaRPr lang="en-US" altLang="zh-CN" sz="13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5175"/>
            <a:ext cx="6821488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763" y="4859665"/>
            <a:ext cx="5683250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“所在学科类型”一栏填写：一级博士点、二级博士点、一级硕士点或二级硕士点</a:t>
            </a:r>
            <a:endParaRPr lang="en-US" smtClean="0">
              <a:ea typeface="宋体" charset="-122"/>
            </a:endParaRPr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 txBox="1">
            <a:spLocks noGrp="1" noChangeArrowheads="1"/>
          </p:cNvSpPr>
          <p:nvPr/>
        </p:nvSpPr>
        <p:spPr bwMode="auto">
          <a:xfrm>
            <a:off x="4023992" y="971755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6B6DFD94-DEDD-4DAD-BB3D-B31D54FACB1D}" type="slidenum">
              <a:rPr lang="zh-CN" altLang="en-US" sz="1300">
                <a:latin typeface="Calibri" pitchFamily="34" charset="0"/>
              </a:rPr>
              <a:pPr algn="r"/>
              <a:t>3</a:t>
            </a:fld>
            <a:endParaRPr lang="en-US" altLang="zh-CN" sz="13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注：该表填写个人以第一负责人承担的省部级及以上的纵向项目。</a:t>
            </a:r>
          </a:p>
        </p:txBody>
      </p:sp>
      <p:sp>
        <p:nvSpPr>
          <p:cNvPr id="12292" name="灯片编号占位符 3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0094143-6445-437C-9F71-A07BA879D838}" type="slidenum">
              <a:rPr lang="zh-CN" altLang="en-US" sz="1300">
                <a:latin typeface="Calibri" pitchFamily="34" charset="0"/>
              </a:rPr>
              <a:pPr algn="r"/>
              <a:t>4</a:t>
            </a:fld>
            <a:endParaRPr lang="en-US" altLang="zh-CN" sz="13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注：</a:t>
            </a:r>
            <a:r>
              <a:rPr lang="en-US" altLang="zh-CN" smtClean="0"/>
              <a:t>1. </a:t>
            </a:r>
            <a:r>
              <a:rPr lang="zh-CN" altLang="en-US" smtClean="0"/>
              <a:t>*检索论文须注明检索号，或写明北大、南大、科技引证</a:t>
            </a:r>
            <a:r>
              <a:rPr lang="en-US" altLang="zh-CN" smtClean="0"/>
              <a:t>,</a:t>
            </a:r>
            <a:r>
              <a:rPr lang="zh-CN" altLang="en-US" smtClean="0"/>
              <a:t> </a:t>
            </a:r>
            <a:r>
              <a:rPr lang="en-US" altLang="zh-CN" smtClean="0"/>
              <a:t>2. </a:t>
            </a:r>
            <a:r>
              <a:rPr lang="zh-CN" altLang="en-US" smtClean="0"/>
              <a:t> **刊物类别按</a:t>
            </a:r>
            <a:r>
              <a:rPr lang="en-US" altLang="zh-CN" smtClean="0"/>
              <a:t>A</a:t>
            </a:r>
            <a:r>
              <a:rPr lang="zh-CN" altLang="en-US" smtClean="0"/>
              <a:t>、</a:t>
            </a:r>
            <a:r>
              <a:rPr lang="en-US" altLang="zh-CN" smtClean="0"/>
              <a:t>B</a:t>
            </a:r>
            <a:r>
              <a:rPr lang="zh-CN" altLang="en-US" smtClean="0"/>
              <a:t>、</a:t>
            </a:r>
            <a:r>
              <a:rPr lang="en-US" altLang="zh-CN" smtClean="0"/>
              <a:t>C</a:t>
            </a:r>
            <a:r>
              <a:rPr lang="zh-CN" altLang="en-US" smtClean="0"/>
              <a:t>类填写</a:t>
            </a:r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C32367AB-AE70-4A3F-8D28-F1F18824795F}" type="slidenum">
              <a:rPr lang="zh-CN" altLang="en-US" sz="1300">
                <a:latin typeface="Calibri" pitchFamily="34" charset="0"/>
              </a:rPr>
              <a:pPr algn="r"/>
              <a:t>5</a:t>
            </a:fld>
            <a:endParaRPr lang="en-US" altLang="zh-CN" sz="130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马院_0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9369" y="-24765"/>
            <a:ext cx="12270105" cy="6907530"/>
          </a:xfrm>
          <a:prstGeom prst="rect">
            <a:avLst/>
          </a:prstGeom>
        </p:spPr>
      </p:pic>
      <p:pic>
        <p:nvPicPr>
          <p:cNvPr id="7" name="图片 6" descr="马院_0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370" y="-25400"/>
            <a:ext cx="12270740" cy="69081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25445" y="1893888"/>
            <a:ext cx="9994248" cy="1255712"/>
          </a:xfrm>
        </p:spPr>
        <p:txBody>
          <a:bodyPr lIns="91429" tIns="45715" rIns="91429" bIns="45715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年度马克思主义学院专任教师述职报告</a:t>
            </a:r>
            <a:b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4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89844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6713" y="237132"/>
            <a:ext cx="3118825" cy="720725"/>
          </a:xfrm>
        </p:spPr>
        <p:txBody>
          <a:bodyPr/>
          <a:lstStyle/>
          <a:p>
            <a:pPr algn="l"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一、基本概况</a:t>
            </a:r>
          </a:p>
        </p:txBody>
      </p:sp>
      <p:graphicFrame>
        <p:nvGraphicFramePr>
          <p:cNvPr id="723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815128"/>
              </p:ext>
            </p:extLst>
          </p:nvPr>
        </p:nvGraphicFramePr>
        <p:xfrm>
          <a:off x="356583" y="1182186"/>
          <a:ext cx="11525249" cy="4287970"/>
        </p:xfrm>
        <a:graphic>
          <a:graphicData uri="http://schemas.openxmlformats.org/drawingml/2006/table">
            <a:tbl>
              <a:tblPr/>
              <a:tblGrid>
                <a:gridCol w="2360083"/>
                <a:gridCol w="1574800"/>
                <a:gridCol w="1032933"/>
                <a:gridCol w="1032933"/>
                <a:gridCol w="981314"/>
                <a:gridCol w="762819"/>
                <a:gridCol w="1168400"/>
                <a:gridCol w="1022351"/>
                <a:gridCol w="795867"/>
                <a:gridCol w="793749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姓      名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    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1452" marR="91452" marT="45722" marB="45722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52" marR="91452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91452" marR="91452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52" marR="91452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是否党员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学历学位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所学专业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职称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现职称</a:t>
                      </a:r>
                    </a:p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任职时间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职务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是否硕导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学科方向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研究方向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是否申报A级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教学任务完成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论文发表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主持课题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参加社会工作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7223" name="Line 181"/>
          <p:cNvSpPr>
            <a:spLocks noChangeShapeType="1"/>
          </p:cNvSpPr>
          <p:nvPr/>
        </p:nvSpPr>
        <p:spPr bwMode="auto">
          <a:xfrm>
            <a:off x="7632700" y="27305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zh-CN" altLang="en-US"/>
          </a:p>
        </p:txBody>
      </p:sp>
      <p:sp>
        <p:nvSpPr>
          <p:cNvPr id="7224" name="Line 178"/>
          <p:cNvSpPr>
            <a:spLocks noChangeShapeType="1"/>
          </p:cNvSpPr>
          <p:nvPr/>
        </p:nvSpPr>
        <p:spPr bwMode="auto">
          <a:xfrm>
            <a:off x="5988051" y="27305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zh-CN" altLang="en-US"/>
          </a:p>
        </p:txBody>
      </p:sp>
      <p:sp>
        <p:nvSpPr>
          <p:cNvPr id="7225" name="Line 168"/>
          <p:cNvSpPr>
            <a:spLocks noChangeShapeType="1"/>
          </p:cNvSpPr>
          <p:nvPr/>
        </p:nvSpPr>
        <p:spPr bwMode="auto">
          <a:xfrm>
            <a:off x="2641600" y="27305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zh-CN" altLang="en-US"/>
          </a:p>
        </p:txBody>
      </p:sp>
      <p:sp>
        <p:nvSpPr>
          <p:cNvPr id="7226" name="Text Box 69"/>
          <p:cNvSpPr txBox="1">
            <a:spLocks noChangeArrowheads="1"/>
          </p:cNvSpPr>
          <p:nvPr/>
        </p:nvSpPr>
        <p:spPr bwMode="auto">
          <a:xfrm>
            <a:off x="804497" y="5624393"/>
            <a:ext cx="4710064" cy="2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zh-CN" altLang="en-US" sz="1400" dirty="0">
                <a:latin typeface="宋体" charset="-122"/>
              </a:rPr>
              <a:t>*最后一行栏目，请根据实际参与或完成情况在栏目内打勾</a:t>
            </a:r>
          </a:p>
        </p:txBody>
      </p:sp>
    </p:spTree>
    <p:extLst>
      <p:ext uri="{BB962C8B-B14F-4D97-AF65-F5344CB8AC3E}">
        <p14:creationId xmlns:p14="http://schemas.microsoft.com/office/powerpoint/2010/main" val="392183908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11681" y="324771"/>
            <a:ext cx="2796381" cy="720725"/>
          </a:xfrm>
        </p:spPr>
        <p:txBody>
          <a:bodyPr/>
          <a:lstStyle/>
          <a:p>
            <a:pPr algn="l" eaLnBrk="1" hangingPunct="1"/>
            <a:r>
              <a:rPr lang="zh-CN" altLang="en-US" sz="29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二、教学情况</a:t>
            </a:r>
          </a:p>
        </p:txBody>
      </p:sp>
      <p:graphicFrame>
        <p:nvGraphicFramePr>
          <p:cNvPr id="927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99529"/>
              </p:ext>
            </p:extLst>
          </p:nvPr>
        </p:nvGraphicFramePr>
        <p:xfrm>
          <a:off x="227411" y="1183859"/>
          <a:ext cx="11521280" cy="4117777"/>
        </p:xfrm>
        <a:graphic>
          <a:graphicData uri="http://schemas.openxmlformats.org/drawingml/2006/table">
            <a:tbl>
              <a:tblPr/>
              <a:tblGrid>
                <a:gridCol w="2302933"/>
                <a:gridCol w="2017547"/>
                <a:gridCol w="530920"/>
                <a:gridCol w="1727696"/>
                <a:gridCol w="1773832"/>
                <a:gridCol w="1490531"/>
                <a:gridCol w="621704"/>
                <a:gridCol w="1056117"/>
              </a:tblGrid>
              <a:tr h="659342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开设课程名称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本科生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941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研究生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417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开设课程门次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7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年上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获奖情况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4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20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7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年下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4897"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年度工作总量</a:t>
                      </a:r>
                    </a:p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总工作量构成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本科生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应完成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教学工作量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548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研究生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83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指导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研究生</a:t>
                      </a: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36" marR="121936" marT="45722" marB="45722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66" name="Line 181"/>
          <p:cNvSpPr>
            <a:spLocks noChangeShapeType="1"/>
          </p:cNvSpPr>
          <p:nvPr/>
        </p:nvSpPr>
        <p:spPr bwMode="auto">
          <a:xfrm>
            <a:off x="7632700" y="27305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zh-CN" altLang="en-US"/>
          </a:p>
        </p:txBody>
      </p:sp>
      <p:sp>
        <p:nvSpPr>
          <p:cNvPr id="9267" name="Line 178"/>
          <p:cNvSpPr>
            <a:spLocks noChangeShapeType="1"/>
          </p:cNvSpPr>
          <p:nvPr/>
        </p:nvSpPr>
        <p:spPr bwMode="auto">
          <a:xfrm>
            <a:off x="5988051" y="27305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zh-CN" altLang="en-US"/>
          </a:p>
        </p:txBody>
      </p:sp>
      <p:sp>
        <p:nvSpPr>
          <p:cNvPr id="9268" name="Line 168"/>
          <p:cNvSpPr>
            <a:spLocks noChangeShapeType="1"/>
          </p:cNvSpPr>
          <p:nvPr/>
        </p:nvSpPr>
        <p:spPr bwMode="auto">
          <a:xfrm>
            <a:off x="2641600" y="27305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01763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065216" y="1203080"/>
            <a:ext cx="2201985" cy="383443"/>
          </a:xfrm>
        </p:spPr>
        <p:txBody>
          <a:bodyPr lIns="91429" tIns="45715" rIns="91429" bIns="45715"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zh-CN" altLang="en-US" sz="23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_GB2312"/>
              </a:rPr>
              <a:t>1. 主持课题</a:t>
            </a:r>
          </a:p>
        </p:txBody>
      </p:sp>
      <p:sp>
        <p:nvSpPr>
          <p:cNvPr id="11266" name="Text Box 1028"/>
          <p:cNvSpPr txBox="1">
            <a:spLocks noChangeArrowheads="1"/>
          </p:cNvSpPr>
          <p:nvPr/>
        </p:nvSpPr>
        <p:spPr bwMode="auto">
          <a:xfrm>
            <a:off x="1989507" y="364759"/>
            <a:ext cx="3364031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912813"/>
            <a:r>
              <a:rPr lang="zh-CN" altLang="en-US" sz="29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三、科研情况</a:t>
            </a: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80731"/>
              </p:ext>
            </p:extLst>
          </p:nvPr>
        </p:nvGraphicFramePr>
        <p:xfrm>
          <a:off x="1063383" y="1762928"/>
          <a:ext cx="10167325" cy="3029056"/>
        </p:xfrm>
        <a:graphic>
          <a:graphicData uri="http://schemas.openxmlformats.org/drawingml/2006/table">
            <a:tbl>
              <a:tblPr/>
              <a:tblGrid>
                <a:gridCol w="1049261"/>
                <a:gridCol w="3983869"/>
                <a:gridCol w="2344104"/>
                <a:gridCol w="1328614"/>
                <a:gridCol w="1461477"/>
              </a:tblGrid>
              <a:tr h="4110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序号</a:t>
                      </a:r>
                    </a:p>
                  </a:txBody>
                  <a:tcPr marL="87087" marR="87087" marT="32657" marB="326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课题名称</a:t>
                      </a:r>
                      <a:endParaRPr kumimoji="0" lang="zh-CN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课题来源</a:t>
                      </a:r>
                      <a:endParaRPr kumimoji="0" lang="zh-CN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获得时间</a:t>
                      </a: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到款经费</a:t>
                      </a: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3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76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3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2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18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实际完成</a:t>
                      </a:r>
                      <a:endParaRPr kumimoji="0" lang="en-US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项目（课题）绩</a:t>
                      </a:r>
                      <a:r>
                        <a:rPr kumimoji="0" lang="zh-CN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点</a:t>
                      </a:r>
                    </a:p>
                  </a:txBody>
                  <a:tcPr marL="87087" marR="87087" marT="32657" marB="326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5315" marR="65315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应完成</a:t>
                      </a:r>
                      <a:endParaRPr kumimoji="0" lang="en-US" altLang="zh-CN" sz="2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项目（课题）绩</a:t>
                      </a:r>
                      <a:r>
                        <a:rPr kumimoji="0" lang="zh-CN" altLang="en-US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点</a:t>
                      </a:r>
                    </a:p>
                  </a:txBody>
                  <a:tcPr marL="87087" marR="87087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5315" marR="65315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52450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1458" y="672122"/>
            <a:ext cx="3502757" cy="457200"/>
          </a:xfrm>
        </p:spPr>
        <p:txBody>
          <a:bodyPr/>
          <a:lstStyle/>
          <a:p>
            <a:pPr algn="l" eaLnBrk="1" hangingPunct="1"/>
            <a:r>
              <a:rPr lang="zh-CN" altLang="en-US" sz="23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楷体_GB2312"/>
              </a:rPr>
              <a:t>2.论文、专著、编著</a:t>
            </a:r>
          </a:p>
        </p:txBody>
      </p:sp>
      <p:graphicFrame>
        <p:nvGraphicFramePr>
          <p:cNvPr id="40963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92201543"/>
              </p:ext>
            </p:extLst>
          </p:nvPr>
        </p:nvGraphicFramePr>
        <p:xfrm>
          <a:off x="231646" y="1529617"/>
          <a:ext cx="11651323" cy="3587678"/>
        </p:xfrm>
        <a:graphic>
          <a:graphicData uri="http://schemas.openxmlformats.org/drawingml/2006/table">
            <a:tbl>
              <a:tblPr/>
              <a:tblGrid>
                <a:gridCol w="4162491"/>
                <a:gridCol w="1888152"/>
                <a:gridCol w="1952275"/>
                <a:gridCol w="3648405"/>
              </a:tblGrid>
              <a:tr h="70100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名      称</a:t>
                      </a: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刊物名称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出版社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)</a:t>
                      </a: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发表时间</a:t>
                      </a: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刊物类别*</a:t>
                      </a: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411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71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应完成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论著绩点</a:t>
                      </a: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  </a:t>
                      </a: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实际完成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  </a:t>
                      </a: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论著绩点</a:t>
                      </a: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121916" marR="12191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8" name="Text Box 77"/>
          <p:cNvSpPr txBox="1">
            <a:spLocks noChangeArrowheads="1"/>
          </p:cNvSpPr>
          <p:nvPr/>
        </p:nvSpPr>
        <p:spPr bwMode="auto">
          <a:xfrm>
            <a:off x="234463" y="5301138"/>
            <a:ext cx="1188296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400" dirty="0"/>
              <a:t>注</a:t>
            </a:r>
            <a:r>
              <a:rPr lang="zh-CN" altLang="en-US" sz="1400" dirty="0" smtClean="0"/>
              <a:t>：*</a:t>
            </a:r>
            <a:r>
              <a:rPr lang="zh-CN" altLang="en-US" sz="1400" dirty="0"/>
              <a:t>刊物类别按学院</a:t>
            </a:r>
            <a:r>
              <a:rPr lang="en-US" altLang="zh-CN" sz="1400" dirty="0"/>
              <a:t>A</a:t>
            </a:r>
            <a:r>
              <a:rPr lang="zh-CN" altLang="en-US" sz="1400" dirty="0"/>
              <a:t>、</a:t>
            </a:r>
            <a:r>
              <a:rPr lang="en-US" altLang="zh-CN" sz="1400" dirty="0"/>
              <a:t>B</a:t>
            </a:r>
            <a:r>
              <a:rPr lang="zh-CN" altLang="en-US" sz="1400" dirty="0"/>
              <a:t>、</a:t>
            </a:r>
            <a:r>
              <a:rPr lang="en-US" altLang="zh-CN" sz="1400" dirty="0"/>
              <a:t>C</a:t>
            </a:r>
            <a:r>
              <a:rPr lang="zh-CN" altLang="en-US" sz="1400" dirty="0"/>
              <a:t>、D</a:t>
            </a:r>
            <a:r>
              <a:rPr lang="zh-CN" altLang="en-US" sz="1400" dirty="0" smtClean="0"/>
              <a:t>、其他类填写，教研论文请注明。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3946869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097971753"/>
              </p:ext>
            </p:extLst>
          </p:nvPr>
        </p:nvGraphicFramePr>
        <p:xfrm>
          <a:off x="1075775" y="1339026"/>
          <a:ext cx="9987061" cy="4245864"/>
        </p:xfrm>
        <a:graphic>
          <a:graphicData uri="http://schemas.openxmlformats.org/drawingml/2006/table">
            <a:tbl>
              <a:tblPr/>
              <a:tblGrid>
                <a:gridCol w="9987061"/>
              </a:tblGrid>
              <a:tr h="3733576">
                <a:tc>
                  <a:txBody>
                    <a:bodyPr/>
                    <a:lstStyle/>
                    <a:p>
                      <a:pPr marL="746125" marR="0" lvl="0" indent="-746125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、参加学术交流、社会考察活动情况</a:t>
                      </a:r>
                      <a:endParaRPr kumimoji="0" lang="en-US" altLang="zh-CN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746125" marR="0" lvl="0" indent="-746125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、社会工作</a:t>
                      </a:r>
                      <a:endParaRPr kumimoji="0" lang="en-US" altLang="zh-CN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746125" marR="0" lvl="0" indent="-746125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3</a:t>
                      </a: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、感悟</a:t>
                      </a:r>
                      <a:endParaRPr kumimoji="0" lang="en-US" altLang="zh-CN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746125" marR="0" lvl="0" indent="-746125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4</a:t>
                      </a:r>
                      <a:r>
                        <a:rPr kumimoji="0" lang="zh-CN" alt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、新年打算</a:t>
                      </a:r>
                      <a:endParaRPr kumimoji="0" lang="en-US" altLang="zh-CN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746125" marR="0" lvl="0" indent="-746125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zh-CN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746125" marR="0" lvl="0" indent="-746125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zh-CN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746125" marR="0" lvl="0" indent="-746125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2272326" y="413489"/>
            <a:ext cx="229185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912813"/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四、其他</a:t>
            </a:r>
          </a:p>
        </p:txBody>
      </p:sp>
    </p:spTree>
    <p:extLst>
      <p:ext uri="{BB962C8B-B14F-4D97-AF65-F5344CB8AC3E}">
        <p14:creationId xmlns:p14="http://schemas.microsoft.com/office/powerpoint/2010/main" val="932330585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323</Words>
  <Application>Microsoft Office PowerPoint</Application>
  <PresentationFormat>自定义</PresentationFormat>
  <Paragraphs>76</Paragraphs>
  <Slides>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 2017年度马克思主义学院专任教师述职报告 </vt:lpstr>
      <vt:lpstr>一、基本概况</vt:lpstr>
      <vt:lpstr>二、教学情况</vt:lpstr>
      <vt:lpstr>PowerPoint 演示文稿</vt:lpstr>
      <vt:lpstr>2.论文、专著、编著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lenovo</cp:lastModifiedBy>
  <cp:revision>15</cp:revision>
  <dcterms:created xsi:type="dcterms:W3CDTF">2017-11-07T05:39:00Z</dcterms:created>
  <dcterms:modified xsi:type="dcterms:W3CDTF">2017-12-20T03:20:30Z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