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89" r:id="rId3"/>
    <p:sldId id="286" r:id="rId4"/>
    <p:sldId id="282" r:id="rId5"/>
    <p:sldId id="271" r:id="rId6"/>
    <p:sldId id="272" r:id="rId7"/>
    <p:sldId id="274" r:id="rId8"/>
    <p:sldId id="275" r:id="rId9"/>
    <p:sldId id="263" r:id="rId10"/>
    <p:sldId id="268" r:id="rId11"/>
    <p:sldId id="281" r:id="rId12"/>
    <p:sldId id="265" r:id="rId13"/>
    <p:sldId id="287" r:id="rId14"/>
    <p:sldId id="279" r:id="rId15"/>
    <p:sldId id="300" r:id="rId16"/>
    <p:sldId id="290" r:id="rId17"/>
    <p:sldId id="291" r:id="rId18"/>
    <p:sldId id="292" r:id="rId19"/>
    <p:sldId id="294" r:id="rId20"/>
    <p:sldId id="295" r:id="rId21"/>
    <p:sldId id="296" r:id="rId22"/>
    <p:sldId id="297" r:id="rId23"/>
    <p:sldId id="301" r:id="rId24"/>
    <p:sldId id="298" r:id="rId25"/>
    <p:sldId id="299" r:id="rId26"/>
    <p:sldId id="288" r:id="rId27"/>
    <p:sldId id="276" r:id="rId28"/>
    <p:sldId id="280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FAAC8-C439-4D5A-AA51-A2833588FCDD}" type="datetimeFigureOut">
              <a:rPr lang="zh-CN" altLang="en-US" smtClean="0"/>
              <a:pPr/>
              <a:t>2015/11/4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5888D-2448-472E-A2F4-A3EDA71E35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83394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888D-2448-472E-A2F4-A3EDA71E351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96542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竖排标题 7"/>
          <p:cNvSpPr>
            <a:spLocks noGrp="1"/>
          </p:cNvSpPr>
          <p:nvPr>
            <p:ph type="title" orient="vert"/>
          </p:nvPr>
        </p:nvSpPr>
        <p:spPr>
          <a:xfrm>
            <a:off x="2987824" y="719261"/>
            <a:ext cx="4104456" cy="5851525"/>
          </a:xfrm>
        </p:spPr>
        <p:txBody>
          <a:bodyPr vert="eaVert">
            <a:noAutofit/>
          </a:bodyPr>
          <a:lstStyle/>
          <a:p>
            <a:r>
              <a:rPr lang="zh-CN" altLang="zh-CN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宿骆氏亭</a:t>
            </a:r>
            <a:r>
              <a:rPr lang="zh-CN" altLang="en-US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寄</a:t>
            </a:r>
            <a:r>
              <a:rPr lang="zh-CN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怀崔雍崔</a:t>
            </a:r>
            <a:r>
              <a:rPr lang="zh-CN" altLang="zh-CN" dirty="0" smtClean="0">
                <a:latin typeface="隶书" panose="02010509060101010101" pitchFamily="49" charset="-122"/>
                <a:ea typeface="隶书" panose="02010509060101010101" pitchFamily="49" charset="-122"/>
              </a:rPr>
              <a:t>衮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" name="竖排文字占位符 8"/>
          <p:cNvSpPr>
            <a:spLocks noGrp="1"/>
          </p:cNvSpPr>
          <p:nvPr>
            <p:ph type="body" orient="vert" idx="1"/>
          </p:nvPr>
        </p:nvSpPr>
        <p:spPr>
          <a:xfrm>
            <a:off x="251520" y="260648"/>
            <a:ext cx="4104456" cy="5851525"/>
          </a:xfrm>
        </p:spPr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5252590" y="450106"/>
            <a:ext cx="3262432" cy="547260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唐诗鉴赏</a:t>
            </a:r>
            <a:endParaRPr lang="en-US" altLang="zh-CN" sz="4400" b="1" dirty="0" smtClean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algn="ctr"/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上海理工大学    王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聪聪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54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/>
            </a:r>
            <a:br>
              <a:rPr lang="en-US" altLang="zh-CN" sz="54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</a:b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106821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31653">
        <p:blinds dir="vert"/>
      </p:transition>
    </mc:Choice>
    <mc:Fallback>
      <p:transition spd="slow" advTm="316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2048262"/>
            <a:ext cx="8229600" cy="3698995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颜色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变黄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变灰</a:t>
            </a:r>
            <a:endParaRPr lang="en-US" altLang="zh-CN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形状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干枯萎缩</a:t>
            </a:r>
            <a:endParaRPr lang="en-US" altLang="zh-CN" i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b="1" dirty="0" smtClean="0"/>
          </a:p>
          <a:p>
            <a:endParaRPr lang="en-US" altLang="zh-CN" sz="3600" b="1" dirty="0" smtClean="0"/>
          </a:p>
          <a:p>
            <a:pPr marL="0" indent="0">
              <a:buNone/>
            </a:pPr>
            <a:endParaRPr lang="en-US" altLang="zh-CN" sz="3600" b="1" dirty="0"/>
          </a:p>
        </p:txBody>
      </p:sp>
      <p:sp>
        <p:nvSpPr>
          <p:cNvPr id="4" name="右大括号 3"/>
          <p:cNvSpPr/>
          <p:nvPr/>
        </p:nvSpPr>
        <p:spPr>
          <a:xfrm>
            <a:off x="3437034" y="2204864"/>
            <a:ext cx="374923" cy="874984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200" b="1" dirty="0"/>
          </a:p>
        </p:txBody>
      </p:sp>
      <p:sp>
        <p:nvSpPr>
          <p:cNvPr id="6" name="椭圆 5"/>
          <p:cNvSpPr/>
          <p:nvPr/>
        </p:nvSpPr>
        <p:spPr>
          <a:xfrm>
            <a:off x="3131840" y="2081945"/>
            <a:ext cx="3960440" cy="9361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枯荷：秋之形</a:t>
            </a:r>
            <a:endParaRPr lang="zh-CN" altLang="en-US" sz="3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右大括号 7"/>
          <p:cNvSpPr/>
          <p:nvPr/>
        </p:nvSpPr>
        <p:spPr>
          <a:xfrm>
            <a:off x="6350953" y="2492896"/>
            <a:ext cx="360040" cy="881544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203007" y="2780928"/>
            <a:ext cx="3825482" cy="9361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秋雨：秋之声</a:t>
            </a:r>
            <a:endParaRPr lang="zh-CN" altLang="en-US" sz="3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685717" y="2048262"/>
            <a:ext cx="3405623" cy="166876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湿度</a:t>
            </a:r>
            <a:r>
              <a:rPr lang="zh-CN" altLang="en-US" sz="3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endParaRPr lang="en-US" altLang="zh-CN" sz="3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温度</a:t>
            </a:r>
            <a:r>
              <a:rPr lang="zh-CN" altLang="en-US" sz="3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</a:t>
            </a: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5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EEECE1">
                    <a:lumMod val="50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枯荷滴雨</a:t>
            </a:r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3279214" y="5355839"/>
            <a:ext cx="2585570" cy="10801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意象</a:t>
            </a:r>
            <a:endParaRPr lang="zh-CN" alt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869188" y="3917094"/>
            <a:ext cx="3405623" cy="9361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 smtClean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萧瑟美</a:t>
            </a:r>
            <a:endParaRPr lang="en-US" altLang="zh-CN" sz="4000" dirty="0" smtClean="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4303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5256213" y="727075"/>
            <a:ext cx="3887787" cy="21971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CN" dirty="0" smtClean="0"/>
          </a:p>
          <a:p>
            <a:pPr marL="457200" lvl="1" indent="0">
              <a:buNone/>
            </a:pPr>
            <a:r>
              <a:rPr lang="zh-CN" altLang="zh-CN" dirty="0" smtClean="0">
                <a:solidFill>
                  <a:schemeClr val="bg2">
                    <a:lumMod val="1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林黛玉</a:t>
            </a:r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：</a:t>
            </a:r>
            <a:endParaRPr lang="en-US" altLang="zh-CN" dirty="0" smtClean="0">
              <a:solidFill>
                <a:schemeClr val="bg2">
                  <a:lumMod val="1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457200" lvl="1" indent="0">
              <a:buNone/>
            </a:pPr>
            <a:r>
              <a:rPr lang="zh-CN" altLang="zh-CN" dirty="0" smtClean="0">
                <a:solidFill>
                  <a:schemeClr val="bg2">
                    <a:lumMod val="1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我最不喜欢李义山的诗，只喜他这一句</a:t>
            </a:r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：</a:t>
            </a:r>
            <a:endParaRPr lang="en-US" altLang="zh-CN" dirty="0" smtClean="0">
              <a:solidFill>
                <a:schemeClr val="bg2">
                  <a:lumMod val="1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457200" lvl="1" indent="0">
              <a:buNone/>
            </a:pPr>
            <a:endParaRPr lang="en-US" altLang="zh-CN" sz="4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    </a:t>
            </a:r>
            <a:endParaRPr lang="zh-CN" altLang="en-US" dirty="0"/>
          </a:p>
        </p:txBody>
      </p:sp>
      <p:pic>
        <p:nvPicPr>
          <p:cNvPr id="5122" name="Picture 2" descr="J:\桌面\2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43" y="594296"/>
            <a:ext cx="3920400" cy="59307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4860032" y="3068960"/>
            <a:ext cx="36775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</a:pPr>
            <a:r>
              <a:rPr lang="zh-CN" altLang="en-US" sz="44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“</a:t>
            </a:r>
            <a:r>
              <a:rPr lang="zh-CN" altLang="zh-CN" sz="44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留得残荷听雨声。</a:t>
            </a:r>
            <a:r>
              <a:rPr lang="zh-CN" altLang="en-US" sz="44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”</a:t>
            </a:r>
            <a:endParaRPr lang="en-US" altLang="zh-CN" sz="4400" dirty="0">
              <a:solidFill>
                <a:prstClr val="black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71763230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86182">
        <p15:prstTrans prst="drape"/>
      </p:transition>
    </mc:Choice>
    <mc:Fallback>
      <p:transition spd="slow" advTm="861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35696" y="1700808"/>
            <a:ext cx="52565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zh-CN" altLang="zh-CN" sz="2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？</a:t>
            </a:r>
            <a:endParaRPr lang="zh-CN" altLang="en-US" sz="20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zh-CN" alt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CN" sz="4000" b="1" dirty="0" smtClean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5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EEECE1">
                    <a:lumMod val="50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枯荷与残荷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420513" y="2708920"/>
            <a:ext cx="2271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哪个好</a:t>
            </a:r>
            <a:endParaRPr lang="zh-CN" alt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4303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91680" y="692696"/>
            <a:ext cx="5400600" cy="1872208"/>
          </a:xfrm>
        </p:spPr>
        <p:txBody>
          <a:bodyPr vert="horz">
            <a:normAutofit fontScale="90000"/>
          </a:bodyPr>
          <a:lstStyle/>
          <a:p>
            <a:r>
              <a:rPr lang="zh-CN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宿骆氏亭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寄</a:t>
            </a:r>
            <a:r>
              <a:rPr lang="zh-CN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怀崔雍崔衮</a:t>
            </a:r>
            <a:r>
              <a:rPr lang="zh-CN" altLang="zh-CN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zh-CN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35696" y="2204864"/>
            <a:ext cx="5832648" cy="3384376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zh-CN" altLang="zh-CN" sz="3900" b="1" dirty="0" smtClean="0">
                <a:solidFill>
                  <a:schemeClr val="accent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竹坞无</a:t>
            </a:r>
            <a:r>
              <a:rPr lang="zh-CN" altLang="zh-CN" sz="3900" b="1" dirty="0">
                <a:solidFill>
                  <a:schemeClr val="accent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尘水槛</a:t>
            </a:r>
            <a:r>
              <a:rPr lang="zh-CN" altLang="zh-CN" sz="3900" b="1" dirty="0" smtClean="0">
                <a:solidFill>
                  <a:schemeClr val="accent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清，</a:t>
            </a:r>
            <a:endParaRPr lang="en-US" altLang="zh-CN" sz="3900" b="1" dirty="0" smtClean="0">
              <a:solidFill>
                <a:schemeClr val="accent2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zh-CN" sz="3900" b="1" dirty="0" smtClean="0">
                <a:solidFill>
                  <a:schemeClr val="accent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相思</a:t>
            </a:r>
            <a:r>
              <a:rPr lang="zh-CN" altLang="zh-CN" sz="3900" b="1" dirty="0">
                <a:solidFill>
                  <a:schemeClr val="accent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迢递隔重</a:t>
            </a:r>
            <a:r>
              <a:rPr lang="zh-CN" altLang="zh-CN" sz="3900" b="1" dirty="0" smtClean="0">
                <a:solidFill>
                  <a:schemeClr val="accent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城。</a:t>
            </a:r>
            <a:endParaRPr lang="en-US" altLang="zh-CN" sz="3900" b="1" dirty="0" smtClean="0">
              <a:solidFill>
                <a:schemeClr val="accent2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zh-CN" sz="3900" b="1" dirty="0" smtClean="0">
                <a:solidFill>
                  <a:schemeClr val="accent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秋</a:t>
            </a:r>
            <a:r>
              <a:rPr lang="zh-CN" altLang="zh-CN" sz="3900" b="1" dirty="0">
                <a:solidFill>
                  <a:schemeClr val="accent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阴不散霜飞晚</a:t>
            </a:r>
            <a:r>
              <a:rPr lang="zh-CN" altLang="zh-CN" sz="3900" b="1" dirty="0" smtClean="0">
                <a:solidFill>
                  <a:schemeClr val="accent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3900" b="1" dirty="0" smtClean="0">
              <a:solidFill>
                <a:schemeClr val="accent2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zh-CN" sz="39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留</a:t>
            </a:r>
            <a:r>
              <a:rPr lang="zh-CN" altLang="zh-CN" sz="39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得</a:t>
            </a:r>
            <a:r>
              <a:rPr lang="zh-CN" altLang="zh-CN" sz="3900" b="1" dirty="0">
                <a:solidFill>
                  <a:schemeClr val="accent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枯荷听雨声</a:t>
            </a:r>
            <a:r>
              <a:rPr lang="zh-CN" altLang="zh-CN" sz="3900" b="1" dirty="0" smtClean="0">
                <a:solidFill>
                  <a:schemeClr val="accent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900" b="1" dirty="0" smtClean="0">
              <a:solidFill>
                <a:schemeClr val="accent2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buNone/>
            </a:pPr>
            <a:endParaRPr lang="zh-CN" altLang="zh-CN" sz="36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0881399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 </a:t>
            </a:r>
            <a:r>
              <a:rPr lang="zh-CN" alt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EEECE1">
                    <a:lumMod val="50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“留得”二字，画</a:t>
            </a:r>
            <a:r>
              <a:rPr lang="zh-CN" alt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EEECE1">
                    <a:lumMod val="50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得出吗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zh-CN" altLang="zh-CN" sz="2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？</a:t>
            </a:r>
            <a:endParaRPr lang="zh-CN" altLang="en-US" sz="20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zh-CN" alt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CN" sz="4000" b="1" dirty="0" smtClean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2992600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zh-CN" altLang="en-US" sz="4000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诗与画的区别</a:t>
            </a:r>
            <a:endParaRPr lang="en-US" altLang="zh-CN" sz="4000" b="1" dirty="0" smtClean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pPr algn="ctr">
              <a:buNone/>
            </a:pPr>
            <a:endParaRPr lang="en-US" altLang="zh-CN" b="1" dirty="0" smtClean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b="1" dirty="0" smtClean="0"/>
              <a:t>踏花归去马蹄香</a:t>
            </a:r>
            <a:endParaRPr lang="en-US" altLang="zh-CN" b="1" dirty="0" smtClean="0"/>
          </a:p>
          <a:p>
            <a:r>
              <a:rPr lang="zh-CN" altLang="en-US" b="1" dirty="0" smtClean="0"/>
              <a:t>竹锁桥边卖酒家</a:t>
            </a:r>
            <a:endParaRPr lang="en-US" altLang="zh-CN" b="1" dirty="0" smtClean="0"/>
          </a:p>
          <a:p>
            <a:r>
              <a:rPr lang="zh-CN" altLang="en-US" b="1" dirty="0" smtClean="0"/>
              <a:t>深山</a:t>
            </a:r>
            <a:r>
              <a:rPr lang="zh-CN" altLang="en-US" b="1" dirty="0"/>
              <a:t>藏</a:t>
            </a:r>
            <a:r>
              <a:rPr lang="zh-CN" altLang="en-US" b="1" dirty="0" smtClean="0"/>
              <a:t>古寺</a:t>
            </a:r>
            <a:endParaRPr lang="en-US" altLang="zh-CN" b="1" dirty="0" smtClean="0"/>
          </a:p>
          <a:p>
            <a:r>
              <a:rPr lang="zh-CN" altLang="en-US" b="1" dirty="0" smtClean="0"/>
              <a:t>蛙声</a:t>
            </a:r>
            <a:r>
              <a:rPr lang="zh-CN" altLang="en-US" b="1" dirty="0"/>
              <a:t>十里出</a:t>
            </a:r>
            <a:r>
              <a:rPr lang="zh-CN" altLang="en-US" b="1" dirty="0" smtClean="0"/>
              <a:t>山泉</a:t>
            </a:r>
            <a:endParaRPr lang="zh-CN" alt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39364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踏花归去马蹄香</a:t>
            </a:r>
            <a:r>
              <a:rPr lang="en-US" altLang="zh-CN" dirty="0" smtClean="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454375" cy="54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</a:t>
            </a:r>
            <a:endParaRPr lang="zh-CN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071546"/>
            <a:ext cx="8108444" cy="499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</a:t>
            </a:r>
            <a:endParaRPr lang="zh-CN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072564" cy="5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zh-CN" altLang="en-US" b="1" dirty="0">
                <a:latin typeface="隶书" panose="02010509060101010101" pitchFamily="49" charset="-122"/>
                <a:ea typeface="隶书" panose="02010509060101010101" pitchFamily="49" charset="-122"/>
              </a:rPr>
              <a:t>竹锁桥边卖酒家</a:t>
            </a:r>
            <a:endParaRPr lang="en-US" altLang="zh-CN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5399692" cy="55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6530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5256213" y="727075"/>
            <a:ext cx="3887787" cy="21971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CN" dirty="0" smtClean="0"/>
          </a:p>
          <a:p>
            <a:pPr marL="457200" lvl="1" indent="0">
              <a:buNone/>
            </a:pPr>
            <a:r>
              <a:rPr lang="zh-CN" altLang="zh-CN" dirty="0" smtClean="0">
                <a:solidFill>
                  <a:schemeClr val="bg2">
                    <a:lumMod val="1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林黛玉</a:t>
            </a:r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：</a:t>
            </a:r>
            <a:endParaRPr lang="en-US" altLang="zh-CN" dirty="0" smtClean="0">
              <a:solidFill>
                <a:schemeClr val="bg2">
                  <a:lumMod val="1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457200" lvl="1" indent="0">
              <a:buNone/>
            </a:pPr>
            <a:r>
              <a:rPr lang="zh-CN" altLang="zh-CN" dirty="0" smtClean="0">
                <a:solidFill>
                  <a:schemeClr val="bg2">
                    <a:lumMod val="1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我最不喜欢李义山的诗，只喜他这一句</a:t>
            </a:r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：</a:t>
            </a:r>
            <a:endParaRPr lang="en-US" altLang="zh-CN" dirty="0" smtClean="0">
              <a:solidFill>
                <a:schemeClr val="bg2">
                  <a:lumMod val="1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457200" lvl="1" indent="0">
              <a:buNone/>
            </a:pPr>
            <a:endParaRPr lang="en-US" altLang="zh-CN" sz="4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    </a:t>
            </a:r>
            <a:endParaRPr lang="zh-CN" altLang="en-US" dirty="0"/>
          </a:p>
        </p:txBody>
      </p:sp>
      <p:pic>
        <p:nvPicPr>
          <p:cNvPr id="5122" name="Picture 2" descr="J:\桌面\2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43" y="594296"/>
            <a:ext cx="3920400" cy="59307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4860032" y="3068960"/>
            <a:ext cx="36775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</a:pPr>
            <a:r>
              <a:rPr lang="zh-CN" altLang="en-US" sz="44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“</a:t>
            </a:r>
            <a:r>
              <a:rPr lang="zh-CN" altLang="zh-CN" sz="44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留得残荷听雨声。</a:t>
            </a:r>
            <a:r>
              <a:rPr lang="zh-CN" altLang="en-US" sz="44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”</a:t>
            </a:r>
            <a:endParaRPr lang="en-US" altLang="zh-CN" sz="4400" dirty="0">
              <a:solidFill>
                <a:prstClr val="black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71763230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86182">
        <p15:prstTrans prst="drape"/>
      </p:transition>
    </mc:Choice>
    <mc:Fallback>
      <p:transition spd="slow" advTm="861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6672"/>
            <a:ext cx="3715200" cy="56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215206" y="2000240"/>
            <a:ext cx="677108" cy="221457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200" b="1" dirty="0" smtClean="0">
                <a:latin typeface="隶书" pitchFamily="49" charset="-122"/>
                <a:ea typeface="隶书" pitchFamily="49" charset="-122"/>
              </a:rPr>
              <a:t>深山藏古寺</a:t>
            </a:r>
            <a:endParaRPr lang="zh-CN" altLang="en-US" sz="3200" b="1" dirty="0"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629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endParaRPr lang="zh-CN" altLang="en-US" sz="40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000108"/>
            <a:ext cx="6631379" cy="538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929586" y="2143116"/>
            <a:ext cx="677108" cy="221457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200" b="1" dirty="0" smtClean="0">
                <a:latin typeface="隶书" pitchFamily="49" charset="-122"/>
                <a:ea typeface="隶书" pitchFamily="49" charset="-122"/>
              </a:rPr>
              <a:t>深山藏古寺</a:t>
            </a:r>
            <a:endParaRPr lang="zh-CN" altLang="en-US" sz="3200" b="1" dirty="0"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953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6632"/>
            <a:ext cx="1696229" cy="652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652460" y="1785926"/>
            <a:ext cx="738664" cy="342902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600" b="1" dirty="0" smtClean="0">
                <a:latin typeface="隶书" pitchFamily="49" charset="-122"/>
                <a:ea typeface="隶书" pitchFamily="49" charset="-122"/>
              </a:rPr>
              <a:t>蛙声十里出山泉</a:t>
            </a:r>
            <a:endParaRPr lang="zh-CN" altLang="en-US" sz="3600" b="1" dirty="0"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017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</a:t>
            </a:r>
            <a:endParaRPr lang="zh-CN" alt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4548576" cy="551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6572264" y="2214554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拉奥孔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隶书" panose="02010509060101010101" pitchFamily="49" charset="-122"/>
                <a:ea typeface="隶书" panose="02010509060101010101" pitchFamily="49" charset="-122"/>
              </a:rPr>
              <a:t>诗与画</a:t>
            </a:r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味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摩诘之诗，诗中有画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观摩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诘之画，画中有诗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dirty="0" smtClean="0"/>
              <a:t> </a:t>
            </a:r>
          </a:p>
          <a:p>
            <a:pPr marL="0" indent="0" algn="r">
              <a:buNone/>
            </a:pPr>
            <a:r>
              <a:rPr lang="en-US" altLang="zh-CN" dirty="0" smtClean="0"/>
              <a:t>——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苏东坡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坡戏作有声画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叹息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何人为赏音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r">
              <a:buNone/>
            </a:pPr>
            <a:r>
              <a:rPr lang="en-US" altLang="zh-CN" dirty="0"/>
              <a:t>——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周孚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画笔善状物，长于运丹青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丹青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入巧思，万物无遁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诗画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善状物，长于运丹诚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丹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诚入秀句，万物无遁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情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r">
              <a:buNone/>
            </a:pPr>
            <a:r>
              <a:rPr lang="en-US" altLang="zh-CN" dirty="0" smtClean="0"/>
              <a:t>——</a:t>
            </a:r>
            <a:r>
              <a:rPr lang="zh-CN" altLang="en-US" dirty="0" smtClean="0"/>
              <a:t>邵雍</a:t>
            </a:r>
            <a:r>
              <a:rPr lang="en-US" altLang="zh-CN" dirty="0" smtClean="0"/>
              <a:t>《</a:t>
            </a:r>
            <a:r>
              <a:rPr lang="zh-CN" altLang="en-US" dirty="0"/>
              <a:t>诗书吟</a:t>
            </a:r>
            <a:r>
              <a:rPr lang="en-US" altLang="zh-CN" dirty="0" smtClean="0"/>
              <a:t>》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zh-CN" dirty="0" smtClean="0"/>
              <a:t>【</a:t>
            </a:r>
            <a:r>
              <a:rPr lang="zh-CN" altLang="en-US" dirty="0"/>
              <a:t>小</a:t>
            </a:r>
            <a:r>
              <a:rPr lang="zh-CN" altLang="zh-CN" dirty="0" smtClean="0"/>
              <a:t>结】</a:t>
            </a:r>
            <a:r>
              <a:rPr lang="en-US" altLang="zh-CN" dirty="0"/>
              <a:t>	</a:t>
            </a:r>
            <a:endParaRPr lang="zh-CN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14414" y="3357562"/>
            <a:ext cx="6400800" cy="2448272"/>
          </a:xfrm>
        </p:spPr>
        <p:txBody>
          <a:bodyPr>
            <a:normAutofit/>
          </a:bodyPr>
          <a:lstStyle/>
          <a:p>
            <a:r>
              <a:rPr lang="zh-CN" altLang="zh-CN" dirty="0" smtClean="0">
                <a:solidFill>
                  <a:srgbClr val="C00000"/>
                </a:solidFill>
              </a:rPr>
              <a:t>融</a:t>
            </a:r>
            <a:r>
              <a:rPr lang="zh-CN" altLang="zh-CN" dirty="0">
                <a:solidFill>
                  <a:srgbClr val="C00000"/>
                </a:solidFill>
              </a:rPr>
              <a:t>情于景的表达</a:t>
            </a:r>
            <a:r>
              <a:rPr lang="zh-CN" altLang="zh-CN" dirty="0" smtClean="0">
                <a:solidFill>
                  <a:srgbClr val="C00000"/>
                </a:solidFill>
              </a:rPr>
              <a:t>技巧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r>
              <a:rPr lang="zh-CN" altLang="zh-CN" dirty="0" smtClean="0">
                <a:solidFill>
                  <a:srgbClr val="C00000"/>
                </a:solidFill>
              </a:rPr>
              <a:t>意象</a:t>
            </a:r>
            <a:r>
              <a:rPr lang="zh-CN" altLang="zh-CN" dirty="0">
                <a:solidFill>
                  <a:srgbClr val="C00000"/>
                </a:solidFill>
              </a:rPr>
              <a:t>的分析</a:t>
            </a:r>
            <a:r>
              <a:rPr lang="zh-CN" altLang="zh-CN" dirty="0" smtClean="0">
                <a:solidFill>
                  <a:srgbClr val="C00000"/>
                </a:solidFill>
              </a:rPr>
              <a:t>方法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r>
              <a:rPr lang="zh-CN" altLang="en-US" dirty="0" smtClean="0">
                <a:solidFill>
                  <a:srgbClr val="C00000"/>
                </a:solidFill>
              </a:rPr>
              <a:t>诗与画的区别与联系</a:t>
            </a:r>
            <a:endParaRPr lang="en-US" altLang="zh-CN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550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 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/>
              <a:t>作业：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/>
              <a:t> 谈谈</a:t>
            </a:r>
            <a:r>
              <a:rPr lang="zh-CN" altLang="en-US" dirty="0" smtClean="0"/>
              <a:t>蒋捷的</a:t>
            </a:r>
            <a:r>
              <a:rPr lang="en-US" altLang="zh-CN" dirty="0" smtClean="0"/>
              <a:t>《</a:t>
            </a:r>
            <a:r>
              <a:rPr lang="zh-CN" altLang="en-US" dirty="0" smtClean="0"/>
              <a:t>虞美人</a:t>
            </a:r>
            <a:r>
              <a:rPr lang="en-US" altLang="zh-CN" dirty="0" smtClean="0"/>
              <a:t>·</a:t>
            </a:r>
            <a:r>
              <a:rPr lang="zh-CN" altLang="en-US" dirty="0" smtClean="0"/>
              <a:t>听雨</a:t>
            </a:r>
            <a:r>
              <a:rPr lang="en-US" altLang="zh-CN" dirty="0" smtClean="0"/>
              <a:t>》</a:t>
            </a:r>
            <a:r>
              <a:rPr lang="zh-CN" altLang="en-US" dirty="0" smtClean="0"/>
              <a:t>带给你什么样的感受？ “听雨”的</a:t>
            </a:r>
            <a:r>
              <a:rPr lang="zh-CN" altLang="en-US" dirty="0" smtClean="0">
                <a:solidFill>
                  <a:srgbClr val="FF0000"/>
                </a:solidFill>
              </a:rPr>
              <a:t>意象</a:t>
            </a:r>
            <a:r>
              <a:rPr lang="zh-CN" altLang="en-US" dirty="0" smtClean="0"/>
              <a:t>代表了什么？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2.</a:t>
            </a:r>
            <a:r>
              <a:rPr lang="zh-CN" altLang="en-US" dirty="0" smtClean="0"/>
              <a:t>你有过听雨的经历吗？请写一个印象最深的片段。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505807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 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64088" y="1057473"/>
            <a:ext cx="3779912" cy="517403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altLang="zh-CN" b="1" dirty="0" smtClean="0">
                <a:latin typeface="隶书" panose="02010509060101010101" pitchFamily="49" charset="-122"/>
                <a:ea typeface="隶书" panose="02010509060101010101" pitchFamily="49" charset="-122"/>
              </a:rPr>
              <a:t>《</a:t>
            </a:r>
            <a:r>
              <a:rPr lang="zh-CN" altLang="en-US" b="1" dirty="0">
                <a:latin typeface="隶书" panose="02010509060101010101" pitchFamily="49" charset="-122"/>
                <a:ea typeface="隶书" panose="02010509060101010101" pitchFamily="49" charset="-122"/>
              </a:rPr>
              <a:t>虞美人</a:t>
            </a:r>
            <a:r>
              <a:rPr lang="en-US" altLang="zh-CN" sz="1900" b="1" dirty="0">
                <a:latin typeface="隶书" panose="02010509060101010101" pitchFamily="49" charset="-122"/>
                <a:ea typeface="隶书" panose="02010509060101010101" pitchFamily="49" charset="-122"/>
              </a:rPr>
              <a:t>·</a:t>
            </a:r>
            <a:r>
              <a:rPr lang="zh-CN" altLang="en-US" b="1" dirty="0">
                <a:latin typeface="隶书" panose="02010509060101010101" pitchFamily="49" charset="-122"/>
                <a:ea typeface="隶书" panose="02010509060101010101" pitchFamily="49" charset="-122"/>
              </a:rPr>
              <a:t>听</a:t>
            </a:r>
            <a:r>
              <a:rPr lang="zh-CN" altLang="en-US" b="1" dirty="0" smtClean="0">
                <a:latin typeface="隶书" panose="02010509060101010101" pitchFamily="49" charset="-122"/>
                <a:ea typeface="隶书" panose="02010509060101010101" pitchFamily="49" charset="-122"/>
              </a:rPr>
              <a:t>雨</a:t>
            </a:r>
            <a:r>
              <a:rPr lang="en-US" altLang="zh-CN" b="1" dirty="0" smtClean="0">
                <a:latin typeface="隶书" panose="02010509060101010101" pitchFamily="49" charset="-122"/>
                <a:ea typeface="隶书" panose="02010509060101010101" pitchFamily="49" charset="-122"/>
              </a:rPr>
              <a:t>》</a:t>
            </a:r>
            <a:r>
              <a:rPr lang="zh-CN" altLang="en-US" sz="35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                    蒋捷</a:t>
            </a:r>
            <a:endParaRPr lang="en-US" altLang="zh-CN" sz="35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buNone/>
            </a:pPr>
            <a:r>
              <a:rPr lang="zh-CN" altLang="en-US" sz="35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少年</a:t>
            </a:r>
            <a:r>
              <a:rPr lang="zh-CN" altLang="en-US" sz="3500" dirty="0">
                <a:latin typeface="隶书" panose="02010509060101010101" pitchFamily="49" charset="-122"/>
                <a:ea typeface="隶书" panose="02010509060101010101" pitchFamily="49" charset="-122"/>
              </a:rPr>
              <a:t>听雨歌楼上， </a:t>
            </a:r>
            <a:br>
              <a:rPr lang="zh-CN" altLang="en-US" sz="3500" dirty="0"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3500" dirty="0">
                <a:latin typeface="隶书" panose="02010509060101010101" pitchFamily="49" charset="-122"/>
                <a:ea typeface="隶书" panose="02010509060101010101" pitchFamily="49" charset="-122"/>
              </a:rPr>
              <a:t>红烛昏罗帐。 </a:t>
            </a:r>
            <a:br>
              <a:rPr lang="zh-CN" altLang="en-US" sz="3500" dirty="0"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3500" dirty="0">
                <a:latin typeface="隶书" panose="02010509060101010101" pitchFamily="49" charset="-122"/>
                <a:ea typeface="隶书" panose="02010509060101010101" pitchFamily="49" charset="-122"/>
              </a:rPr>
              <a:t>壮年听雨客舟中， </a:t>
            </a:r>
            <a:br>
              <a:rPr lang="zh-CN" altLang="en-US" sz="3500" dirty="0"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3500" dirty="0">
                <a:latin typeface="隶书" panose="02010509060101010101" pitchFamily="49" charset="-122"/>
                <a:ea typeface="隶书" panose="02010509060101010101" pitchFamily="49" charset="-122"/>
              </a:rPr>
              <a:t>江阔云低， </a:t>
            </a:r>
            <a:br>
              <a:rPr lang="zh-CN" altLang="en-US" sz="3500" dirty="0"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3500" dirty="0">
                <a:latin typeface="隶书" panose="02010509060101010101" pitchFamily="49" charset="-122"/>
                <a:ea typeface="隶书" panose="02010509060101010101" pitchFamily="49" charset="-122"/>
              </a:rPr>
              <a:t>断雁叫西风</a:t>
            </a:r>
            <a:r>
              <a:rPr lang="zh-CN" altLang="en-US" sz="35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  <a:endParaRPr lang="en-US" altLang="zh-CN" sz="350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buNone/>
            </a:pPr>
            <a:r>
              <a:rPr lang="zh-CN" altLang="en-US" sz="3500" dirty="0">
                <a:latin typeface="隶书" panose="02010509060101010101" pitchFamily="49" charset="-122"/>
                <a:ea typeface="隶书" panose="02010509060101010101" pitchFamily="49" charset="-122"/>
              </a:rPr>
              <a:t/>
            </a:r>
            <a:br>
              <a:rPr lang="zh-CN" altLang="en-US" sz="3500" dirty="0"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3500" dirty="0">
                <a:latin typeface="隶书" panose="02010509060101010101" pitchFamily="49" charset="-122"/>
                <a:ea typeface="隶书" panose="02010509060101010101" pitchFamily="49" charset="-122"/>
              </a:rPr>
              <a:t>而今听雨僧庐下， </a:t>
            </a:r>
            <a:br>
              <a:rPr lang="zh-CN" altLang="en-US" sz="3500" dirty="0"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3500" dirty="0">
                <a:latin typeface="隶书" panose="02010509060101010101" pitchFamily="49" charset="-122"/>
                <a:ea typeface="隶书" panose="02010509060101010101" pitchFamily="49" charset="-122"/>
              </a:rPr>
              <a:t>鬓已星星也。</a:t>
            </a:r>
            <a:br>
              <a:rPr lang="zh-CN" altLang="en-US" sz="3500" dirty="0"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3500" dirty="0">
                <a:latin typeface="隶书" panose="02010509060101010101" pitchFamily="49" charset="-122"/>
                <a:ea typeface="隶书" panose="02010509060101010101" pitchFamily="49" charset="-122"/>
              </a:rPr>
              <a:t>悲欢离合总无情， </a:t>
            </a:r>
            <a:br>
              <a:rPr lang="zh-CN" altLang="en-US" sz="3500" dirty="0"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3500" dirty="0">
                <a:latin typeface="隶书" panose="02010509060101010101" pitchFamily="49" charset="-122"/>
                <a:ea typeface="隶书" panose="02010509060101010101" pitchFamily="49" charset="-122"/>
              </a:rPr>
              <a:t>一任阶前点滴到天明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</a:p>
        </p:txBody>
      </p:sp>
      <p:pic>
        <p:nvPicPr>
          <p:cNvPr id="1026" name="Picture 2" descr="J:\桌面\122cbf0e00dg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4614342" cy="56108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5865479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91680" y="692696"/>
            <a:ext cx="5400600" cy="1872208"/>
          </a:xfrm>
        </p:spPr>
        <p:txBody>
          <a:bodyPr vert="horz">
            <a:normAutofit fontScale="90000"/>
          </a:bodyPr>
          <a:lstStyle/>
          <a:p>
            <a:r>
              <a:rPr lang="zh-CN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宿骆氏亭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寄</a:t>
            </a:r>
            <a:r>
              <a:rPr lang="zh-CN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怀崔雍崔衮</a:t>
            </a:r>
            <a:r>
              <a:rPr lang="zh-CN" altLang="zh-CN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zh-CN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35696" y="2204864"/>
            <a:ext cx="5832648" cy="3384376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zh-CN" altLang="zh-CN" sz="3900" b="1" dirty="0" smtClean="0">
                <a:solidFill>
                  <a:schemeClr val="accent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竹坞无</a:t>
            </a:r>
            <a:r>
              <a:rPr lang="zh-CN" altLang="zh-CN" sz="3900" b="1" dirty="0">
                <a:solidFill>
                  <a:schemeClr val="accent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尘水槛</a:t>
            </a:r>
            <a:r>
              <a:rPr lang="zh-CN" altLang="zh-CN" sz="3900" b="1" dirty="0" smtClean="0">
                <a:solidFill>
                  <a:schemeClr val="accent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清，</a:t>
            </a:r>
            <a:endParaRPr lang="en-US" altLang="zh-CN" sz="3900" b="1" dirty="0" smtClean="0">
              <a:solidFill>
                <a:schemeClr val="accent2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zh-CN" sz="3900" b="1" dirty="0" smtClean="0">
                <a:solidFill>
                  <a:schemeClr val="accent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相思</a:t>
            </a:r>
            <a:r>
              <a:rPr lang="zh-CN" altLang="zh-CN" sz="3900" b="1" dirty="0">
                <a:solidFill>
                  <a:schemeClr val="accent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迢递隔重</a:t>
            </a:r>
            <a:r>
              <a:rPr lang="zh-CN" altLang="zh-CN" sz="3900" b="1" dirty="0" smtClean="0">
                <a:solidFill>
                  <a:schemeClr val="accent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城。</a:t>
            </a:r>
            <a:endParaRPr lang="en-US" altLang="zh-CN" sz="3900" b="1" dirty="0" smtClean="0">
              <a:solidFill>
                <a:schemeClr val="accent2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zh-CN" sz="3900" b="1" dirty="0" smtClean="0">
                <a:solidFill>
                  <a:schemeClr val="accent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秋</a:t>
            </a:r>
            <a:r>
              <a:rPr lang="zh-CN" altLang="zh-CN" sz="3900" b="1" dirty="0">
                <a:solidFill>
                  <a:schemeClr val="accent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阴不散霜飞晚</a:t>
            </a:r>
            <a:r>
              <a:rPr lang="zh-CN" altLang="zh-CN" sz="3900" b="1" dirty="0" smtClean="0">
                <a:solidFill>
                  <a:schemeClr val="accent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3900" b="1" dirty="0" smtClean="0">
              <a:solidFill>
                <a:schemeClr val="accent2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zh-CN" sz="3900" b="1" dirty="0" smtClean="0">
                <a:solidFill>
                  <a:schemeClr val="accent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留</a:t>
            </a:r>
            <a:r>
              <a:rPr lang="zh-CN" altLang="zh-CN" sz="3900" b="1" dirty="0">
                <a:solidFill>
                  <a:schemeClr val="accent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得枯荷听雨声</a:t>
            </a:r>
            <a:r>
              <a:rPr lang="zh-CN" altLang="zh-CN" sz="3900" b="1" dirty="0" smtClean="0">
                <a:solidFill>
                  <a:schemeClr val="accent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900" b="1" dirty="0" smtClean="0">
              <a:solidFill>
                <a:schemeClr val="accent2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buNone/>
            </a:pPr>
            <a:endParaRPr lang="zh-CN" altLang="zh-CN" sz="36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0881399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51481"/>
            <a:ext cx="8229600" cy="3765589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0" name="下箭头 9"/>
          <p:cNvSpPr/>
          <p:nvPr/>
        </p:nvSpPr>
        <p:spPr>
          <a:xfrm rot="-1500000">
            <a:off x="2823153" y="2032373"/>
            <a:ext cx="484632" cy="221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42499" y="1307169"/>
            <a:ext cx="2664296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秋阴不散 </a:t>
            </a:r>
          </a:p>
        </p:txBody>
      </p:sp>
      <p:sp>
        <p:nvSpPr>
          <p:cNvPr id="21" name="椭圆 20"/>
          <p:cNvSpPr/>
          <p:nvPr/>
        </p:nvSpPr>
        <p:spPr>
          <a:xfrm>
            <a:off x="602054" y="2782131"/>
            <a:ext cx="2664296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霜飞晚</a:t>
            </a:r>
            <a:r>
              <a:rPr lang="zh-CN" altLang="en-US" sz="3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3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928258" y="1344926"/>
            <a:ext cx="2664296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静夜无眠</a:t>
            </a:r>
            <a:endParaRPr lang="zh-CN" altLang="en-US" sz="3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43708" y="4197839"/>
            <a:ext cx="2664296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荷叶尚存 </a:t>
            </a:r>
            <a:endParaRPr lang="zh-CN" altLang="en-US" sz="3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168030" y="4054986"/>
            <a:ext cx="4613860" cy="105372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想到原因：</a:t>
            </a:r>
            <a:endParaRPr lang="en-US" altLang="zh-CN" sz="32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3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秋</a:t>
            </a:r>
            <a:r>
              <a:rPr lang="zh-CN" altLang="en-US"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阴</a:t>
            </a:r>
            <a:r>
              <a:rPr lang="zh-CN" altLang="en-US" sz="3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不散霜飞晚 </a:t>
            </a:r>
            <a:endParaRPr lang="zh-CN" altLang="en-US" sz="3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943446" y="2675718"/>
            <a:ext cx="2664296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枯荷听雨</a:t>
            </a:r>
            <a:endParaRPr lang="zh-CN" altLang="en-US" sz="3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下箭头 26"/>
          <p:cNvSpPr/>
          <p:nvPr/>
        </p:nvSpPr>
        <p:spPr>
          <a:xfrm>
            <a:off x="1534408" y="2174902"/>
            <a:ext cx="484632" cy="6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904990" y="529976"/>
            <a:ext cx="2303014" cy="914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自然界</a:t>
            </a:r>
          </a:p>
        </p:txBody>
      </p:sp>
      <p:sp>
        <p:nvSpPr>
          <p:cNvPr id="30" name="椭圆 29"/>
          <p:cNvSpPr/>
          <p:nvPr/>
        </p:nvSpPr>
        <p:spPr>
          <a:xfrm>
            <a:off x="5194716" y="471334"/>
            <a:ext cx="2303014" cy="914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诗人</a:t>
            </a:r>
            <a:endParaRPr lang="zh-CN" altLang="en-US" sz="3600" dirty="0">
              <a:solidFill>
                <a:schemeClr val="accent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217334" y="4193704"/>
            <a:ext cx="2664296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下雨</a:t>
            </a:r>
            <a:endParaRPr lang="zh-CN" altLang="en-US" sz="3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39390" y="5236325"/>
            <a:ext cx="86652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zh-CN" altLang="zh-CN" sz="4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不</a:t>
            </a:r>
            <a:r>
              <a:rPr lang="zh-CN" altLang="zh-CN" sz="4000" dirty="0">
                <a:latin typeface="隶书" panose="02010509060101010101" pitchFamily="49" charset="-122"/>
                <a:ea typeface="隶书" panose="02010509060101010101" pitchFamily="49" charset="-122"/>
              </a:rPr>
              <a:t>言雨夜无眠，只言枯荷聒耳，意味乃深</a:t>
            </a:r>
            <a:r>
              <a:rPr lang="zh-CN" altLang="zh-CN" sz="4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  <a:r>
              <a:rPr lang="en-US" altLang="zh-CN" sz="4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                ——</a:t>
            </a:r>
            <a:r>
              <a:rPr lang="zh-CN" altLang="en-US" sz="4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纪昀</a:t>
            </a:r>
            <a:endParaRPr lang="en-US" altLang="zh-CN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4" name="下箭头 33"/>
          <p:cNvSpPr/>
          <p:nvPr/>
        </p:nvSpPr>
        <p:spPr>
          <a:xfrm>
            <a:off x="5977544" y="3475591"/>
            <a:ext cx="484632" cy="6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下箭头 34"/>
          <p:cNvSpPr/>
          <p:nvPr/>
        </p:nvSpPr>
        <p:spPr>
          <a:xfrm>
            <a:off x="1633540" y="3613650"/>
            <a:ext cx="484632" cy="6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下箭头 35"/>
          <p:cNvSpPr/>
          <p:nvPr/>
        </p:nvSpPr>
        <p:spPr>
          <a:xfrm>
            <a:off x="6001737" y="2196321"/>
            <a:ext cx="484632" cy="6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6596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 animBg="1"/>
      <p:bldP spid="28" grpId="0" animBg="1"/>
      <p:bldP spid="30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桌面\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781" b="10326"/>
          <a:stretch/>
        </p:blipFill>
        <p:spPr bwMode="auto">
          <a:xfrm>
            <a:off x="2525963" y="1544018"/>
            <a:ext cx="4276800" cy="45805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zh-CN" altLang="en-US" sz="5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EEECE1">
                    <a:lumMod val="50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枯</a:t>
            </a:r>
            <a:r>
              <a:rPr lang="zh-CN" altLang="en-US" sz="5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EEECE1">
                    <a:lumMod val="50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荷</a:t>
            </a:r>
            <a:r>
              <a:rPr lang="zh-CN" altLang="en-US" sz="5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EEECE1">
                    <a:lumMod val="50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滴</a:t>
            </a:r>
            <a:r>
              <a:rPr lang="zh-CN" altLang="en-US" sz="5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EEECE1">
                    <a:lumMod val="50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雨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   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0316080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桌面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000000" cy="2435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5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EEECE1">
                    <a:lumMod val="50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枯荷</a:t>
            </a:r>
            <a:r>
              <a:rPr lang="zh-CN" altLang="en-US" sz="5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EEECE1">
                    <a:lumMod val="50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滴</a:t>
            </a:r>
            <a:r>
              <a:rPr lang="zh-CN" altLang="en-US" sz="5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EEECE1">
                    <a:lumMod val="50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雨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015740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5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EEECE1">
                    <a:lumMod val="50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枯荷</a:t>
            </a:r>
            <a:r>
              <a:rPr lang="zh-CN" altLang="en-US" sz="5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EEECE1">
                    <a:lumMod val="50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滴</a:t>
            </a:r>
            <a:r>
              <a:rPr lang="zh-CN" altLang="en-US" sz="5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EEECE1">
                    <a:lumMod val="50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雨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52736"/>
            <a:ext cx="3778781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15740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桌面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1135063"/>
            <a:ext cx="5715000" cy="4924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5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EEECE1">
                    <a:lumMod val="50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枯荷</a:t>
            </a:r>
            <a:r>
              <a:rPr lang="zh-CN" altLang="en-US" sz="5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EEECE1">
                    <a:lumMod val="50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滴</a:t>
            </a:r>
            <a:r>
              <a:rPr lang="zh-CN" altLang="en-US" sz="5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EEECE1">
                    <a:lumMod val="50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雨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64596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type="body" sz="half" idx="2"/>
          </p:nvPr>
        </p:nvSpPr>
        <p:spPr>
          <a:xfrm>
            <a:off x="1655674" y="2636912"/>
            <a:ext cx="5832648" cy="804862"/>
          </a:xfrm>
        </p:spPr>
        <p:txBody>
          <a:bodyPr>
            <a:noAutofit/>
          </a:bodyPr>
          <a:lstStyle/>
          <a:p>
            <a:r>
              <a:rPr lang="en-US" altLang="zh-CN" sz="3600" dirty="0" smtClean="0"/>
              <a:t>  </a:t>
            </a:r>
            <a:endParaRPr lang="zh-CN" altLang="en-US" sz="3600" dirty="0"/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5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EEECE1">
                    <a:lumMod val="50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枯荷</a:t>
            </a:r>
            <a:r>
              <a:rPr lang="zh-CN" altLang="en-US" sz="5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EEECE1">
                    <a:lumMod val="50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滴</a:t>
            </a:r>
            <a:r>
              <a:rPr lang="zh-CN" altLang="en-US" sz="5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EEECE1">
                    <a:lumMod val="50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雨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283303" y="1916832"/>
            <a:ext cx="3403497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zh-CN" sz="2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？</a:t>
            </a:r>
            <a:endParaRPr lang="zh-CN" altLang="en-US" sz="2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55776" y="2852936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美在何处</a:t>
            </a:r>
            <a:endParaRPr lang="zh-CN" alt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4303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3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3|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982</TotalTime>
  <Words>439</Words>
  <Application>Microsoft Office PowerPoint</Application>
  <PresentationFormat>全屏显示(4:3)</PresentationFormat>
  <Paragraphs>113</Paragraphs>
  <Slides>28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暗香扑面</vt:lpstr>
      <vt:lpstr>宿骆氏亭寄怀崔雍崔衮 </vt:lpstr>
      <vt:lpstr>   </vt:lpstr>
      <vt:lpstr>宿骆氏亭 寄怀崔雍崔衮 </vt:lpstr>
      <vt:lpstr> </vt:lpstr>
      <vt:lpstr>枯荷滴雨</vt:lpstr>
      <vt:lpstr>幻灯片 6</vt:lpstr>
      <vt:lpstr>幻灯片 7</vt:lpstr>
      <vt:lpstr>幻灯片 8</vt:lpstr>
      <vt:lpstr>   </vt:lpstr>
      <vt:lpstr>   </vt:lpstr>
      <vt:lpstr>   </vt:lpstr>
      <vt:lpstr>  </vt:lpstr>
      <vt:lpstr>宿骆氏亭 寄怀崔雍崔衮 </vt:lpstr>
      <vt:lpstr>  “留得”二字，画得出吗 </vt:lpstr>
      <vt:lpstr>  </vt:lpstr>
      <vt:lpstr>踏花归去马蹄香 </vt:lpstr>
      <vt:lpstr>  </vt:lpstr>
      <vt:lpstr>  </vt:lpstr>
      <vt:lpstr>竹锁桥边卖酒家</vt:lpstr>
      <vt:lpstr> </vt:lpstr>
      <vt:lpstr>  </vt:lpstr>
      <vt:lpstr> </vt:lpstr>
      <vt:lpstr>  </vt:lpstr>
      <vt:lpstr>诗与画</vt:lpstr>
      <vt:lpstr>  </vt:lpstr>
      <vt:lpstr>【小结】 </vt:lpstr>
      <vt:lpstr>    </vt:lpstr>
      <vt:lpstr>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李商隐诗歌鉴赏  ——赠人诗三首</dc:title>
  <dc:creator>coco</dc:creator>
  <cp:lastModifiedBy>User</cp:lastModifiedBy>
  <cp:revision>83</cp:revision>
  <dcterms:created xsi:type="dcterms:W3CDTF">2014-11-24T14:15:00Z</dcterms:created>
  <dcterms:modified xsi:type="dcterms:W3CDTF">2015-11-04T07:41:37Z</dcterms:modified>
</cp:coreProperties>
</file>