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A8995B1-8605-4C0C-98EF-3776812595CA}" type="datetimeFigureOut">
              <a:rPr lang="zh-CN" altLang="en-US"/>
              <a:pPr>
                <a:defRPr/>
              </a:pPr>
              <a:t>2015/1/4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F208881-4D5B-401F-9411-65F3C27B12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149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注：不可增减页，不可改动格式；答辩人应保证本</a:t>
            </a:r>
            <a:r>
              <a:rPr lang="en-US" altLang="zh-CN" smtClean="0"/>
              <a:t>ppt</a:t>
            </a:r>
            <a:r>
              <a:rPr lang="zh-CN" altLang="en-US" smtClean="0"/>
              <a:t>内容的真实可靠性</a:t>
            </a:r>
          </a:p>
        </p:txBody>
      </p:sp>
      <p:sp>
        <p:nvSpPr>
          <p:cNvPr id="61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9ACD53-B91E-433D-92D3-5403E8234A79}" type="slidenum">
              <a:rPr lang="zh-CN" altLang="en-US" sz="1200">
                <a:latin typeface="Calibri" pitchFamily="34" charset="0"/>
              </a:rPr>
              <a:pPr algn="r"/>
              <a:t>1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“所在学科类型”一栏填写：一级博士点、二级博士点、一级硕士点或二级硕士点</a:t>
            </a:r>
            <a:endParaRPr lang="en-US" smtClean="0">
              <a:ea typeface="宋体" charset="-122"/>
            </a:endParaRP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257EDC-C403-48D8-A6B1-DBBBF6C4EDEE}" type="slidenum">
              <a:rPr lang="zh-CN" altLang="en-US" sz="1200">
                <a:latin typeface="Calibri" pitchFamily="34" charset="0"/>
              </a:rPr>
              <a:pPr algn="r"/>
              <a:t>2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“所在学科类型”一栏填写：一级博士点、二级博士点、一级硕士点或二级硕士点</a:t>
            </a:r>
            <a:endParaRPr lang="en-US" smtClean="0">
              <a:ea typeface="宋体" charset="-122"/>
            </a:endParaRP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 txBox="1">
            <a:spLocks noGrp="1" noChangeArrowheads="1"/>
          </p:cNvSpPr>
          <p:nvPr/>
        </p:nvSpPr>
        <p:spPr bwMode="auto">
          <a:xfrm>
            <a:off x="3884613" y="86820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6DFD94-DEDD-4DAD-BB3D-B31D54FACB1D}" type="slidenum">
              <a:rPr lang="zh-CN" altLang="en-US" sz="1200">
                <a:latin typeface="Calibri" pitchFamily="34" charset="0"/>
              </a:rPr>
              <a:pPr algn="r"/>
              <a:t>3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注：该表填写个人以第一负责人承担的省部级及以上的纵向项目。</a:t>
            </a:r>
          </a:p>
        </p:txBody>
      </p:sp>
      <p:sp>
        <p:nvSpPr>
          <p:cNvPr id="122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094143-6445-437C-9F71-A07BA879D838}" type="slidenum">
              <a:rPr lang="zh-CN" altLang="en-US" sz="1200">
                <a:latin typeface="Calibri" pitchFamily="34" charset="0"/>
              </a:rPr>
              <a:pPr algn="r"/>
              <a:t>4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注：</a:t>
            </a:r>
            <a:r>
              <a:rPr lang="en-US" altLang="zh-CN" smtClean="0"/>
              <a:t>1. </a:t>
            </a:r>
            <a:r>
              <a:rPr lang="zh-CN" altLang="en-US" smtClean="0"/>
              <a:t>*检索论文须注明检索号，或写明北大、南大、科技引证</a:t>
            </a:r>
            <a:r>
              <a:rPr lang="en-US" altLang="zh-CN" smtClean="0"/>
              <a:t>,</a:t>
            </a:r>
            <a:r>
              <a:rPr lang="zh-CN" altLang="en-US" smtClean="0"/>
              <a:t> </a:t>
            </a:r>
            <a:r>
              <a:rPr lang="en-US" altLang="zh-CN" smtClean="0"/>
              <a:t>2. </a:t>
            </a:r>
            <a:r>
              <a:rPr lang="zh-CN" altLang="en-US" smtClean="0"/>
              <a:t> **刊物类别按</a:t>
            </a:r>
            <a:r>
              <a:rPr lang="en-US" altLang="zh-CN" smtClean="0"/>
              <a:t>A</a:t>
            </a:r>
            <a:r>
              <a:rPr lang="zh-CN" altLang="en-US" smtClean="0"/>
              <a:t>、</a:t>
            </a:r>
            <a:r>
              <a:rPr lang="en-US" altLang="zh-CN" smtClean="0"/>
              <a:t>B</a:t>
            </a:r>
            <a:r>
              <a:rPr lang="zh-CN" altLang="en-US" smtClean="0"/>
              <a:t>、</a:t>
            </a:r>
            <a:r>
              <a:rPr lang="en-US" altLang="zh-CN" smtClean="0"/>
              <a:t>C</a:t>
            </a:r>
            <a:r>
              <a:rPr lang="zh-CN" altLang="en-US" smtClean="0"/>
              <a:t>类填写</a:t>
            </a:r>
          </a:p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2367AB-AE70-4A3F-8D28-F1F18824795F}" type="slidenum">
              <a:rPr lang="zh-CN" altLang="en-US" sz="1200">
                <a:latin typeface="Calibri" pitchFamily="34" charset="0"/>
              </a:rPr>
              <a:pPr algn="r"/>
              <a:t>5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fld id="{15A36F78-30C3-46D9-AC0C-882DD1D47CF0}" type="datetimeFigureOut">
              <a:rPr lang="zh-CN" altLang="en-US"/>
              <a:pPr>
                <a:defRPr/>
              </a:pPr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prstClr val="black"/>
                </a:solidFill>
                <a:ea typeface="黑体" pitchFamily="49" charset="-122"/>
              </a:defRPr>
            </a:lvl1pPr>
          </a:lstStyle>
          <a:p>
            <a:pPr>
              <a:defRPr/>
            </a:pPr>
            <a:fld id="{72846ED0-83A1-453E-B046-0E04B5E038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3575" y="2605088"/>
            <a:ext cx="7847013" cy="1255712"/>
          </a:xfrm>
        </p:spPr>
        <p:txBody>
          <a:bodyPr lIns="91429" tIns="45715" rIns="91429" bIns="45715"/>
          <a:lstStyle/>
          <a:p>
            <a:pPr eaLnBrk="1" hangingPunct="1">
              <a:lnSpc>
                <a:spcPct val="200000"/>
              </a:lnSpc>
            </a:pPr>
            <a:r>
              <a:rPr lang="en-US" altLang="zh-CN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2014</a:t>
            </a:r>
            <a: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年度</a:t>
            </a:r>
            <a:b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社会科学学院专任教师述职报告</a:t>
            </a:r>
            <a:br>
              <a:rPr lang="zh-CN" altLang="en-US" sz="39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</a:br>
            <a:endParaRPr lang="zh-CN" altLang="en-US" sz="39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122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268760"/>
            <a:ext cx="6816725" cy="720725"/>
          </a:xfrm>
        </p:spPr>
        <p:txBody>
          <a:bodyPr/>
          <a:lstStyle/>
          <a:p>
            <a:pPr algn="l"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一、基本概况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46207"/>
              </p:ext>
            </p:extLst>
          </p:nvPr>
        </p:nvGraphicFramePr>
        <p:xfrm>
          <a:off x="179512" y="1916832"/>
          <a:ext cx="8643937" cy="4287970"/>
        </p:xfrm>
        <a:graphic>
          <a:graphicData uri="http://schemas.openxmlformats.org/drawingml/2006/table">
            <a:tbl>
              <a:tblPr/>
              <a:tblGrid>
                <a:gridCol w="1770062"/>
                <a:gridCol w="1181100"/>
                <a:gridCol w="774700"/>
                <a:gridCol w="774700"/>
                <a:gridCol w="590550"/>
                <a:gridCol w="717550"/>
                <a:gridCol w="876300"/>
                <a:gridCol w="766763"/>
                <a:gridCol w="596900"/>
                <a:gridCol w="595312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姓      名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      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是否党员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学历学位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所学专业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专业职称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现职称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任职时间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承担职务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是否硕导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学科方向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研究方向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是否申报级A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教学任务完成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论文发表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主持或参与课题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参加社会工作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7223" name="Line 181"/>
          <p:cNvSpPr>
            <a:spLocks noChangeShapeType="1"/>
          </p:cNvSpPr>
          <p:nvPr/>
        </p:nvSpPr>
        <p:spPr bwMode="auto">
          <a:xfrm>
            <a:off x="5724525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4" name="Line 178"/>
          <p:cNvSpPr>
            <a:spLocks noChangeShapeType="1"/>
          </p:cNvSpPr>
          <p:nvPr/>
        </p:nvSpPr>
        <p:spPr bwMode="auto">
          <a:xfrm>
            <a:off x="4491038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5" name="Line 168"/>
          <p:cNvSpPr>
            <a:spLocks noChangeShapeType="1"/>
          </p:cNvSpPr>
          <p:nvPr/>
        </p:nvSpPr>
        <p:spPr bwMode="auto">
          <a:xfrm>
            <a:off x="1981200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7226" name="Text Box 69"/>
          <p:cNvSpPr txBox="1">
            <a:spLocks noChangeArrowheads="1"/>
          </p:cNvSpPr>
          <p:nvPr/>
        </p:nvSpPr>
        <p:spPr bwMode="auto">
          <a:xfrm>
            <a:off x="357188" y="6429375"/>
            <a:ext cx="4756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306" tIns="32653" rIns="65306" bIns="32653">
            <a:spAutoFit/>
          </a:bodyPr>
          <a:lstStyle/>
          <a:p>
            <a:r>
              <a:rPr lang="zh-CN" altLang="en-US" sz="1400">
                <a:latin typeface="宋体" charset="-122"/>
              </a:rPr>
              <a:t>*最后一行栏目，请根据实际参与或完成情况在栏目内打勾</a:t>
            </a:r>
          </a:p>
        </p:txBody>
      </p:sp>
      <p:pic>
        <p:nvPicPr>
          <p:cNvPr id="7227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340768"/>
            <a:ext cx="6816725" cy="720725"/>
          </a:xfrm>
        </p:spPr>
        <p:txBody>
          <a:bodyPr/>
          <a:lstStyle/>
          <a:p>
            <a:pPr algn="l" eaLnBrk="1" hangingPunct="1"/>
            <a:r>
              <a:rPr lang="zh-CN" altLang="en-US" sz="29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二、教学情况</a:t>
            </a:r>
          </a:p>
        </p:txBody>
      </p:sp>
      <p:graphicFrame>
        <p:nvGraphicFramePr>
          <p:cNvPr id="927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91275"/>
              </p:ext>
            </p:extLst>
          </p:nvPr>
        </p:nvGraphicFramePr>
        <p:xfrm>
          <a:off x="323528" y="1988840"/>
          <a:ext cx="8640960" cy="4117777"/>
        </p:xfrm>
        <a:graphic>
          <a:graphicData uri="http://schemas.openxmlformats.org/drawingml/2006/table">
            <a:tbl>
              <a:tblPr/>
              <a:tblGrid>
                <a:gridCol w="1727200"/>
                <a:gridCol w="1152525"/>
                <a:gridCol w="758825"/>
                <a:gridCol w="1295772"/>
                <a:gridCol w="1330374"/>
                <a:gridCol w="1117898"/>
                <a:gridCol w="466278"/>
                <a:gridCol w="792088"/>
              </a:tblGrid>
              <a:tr h="659342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开设课程名称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本科生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9414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417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开设课程门次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年上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获奖情况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4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年下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4897"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年度工作总量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总工作量构成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本科生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应完成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教学工作量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548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7283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指导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研究生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52" marR="91452" marT="45722" marB="45722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66" name="Line 181"/>
          <p:cNvSpPr>
            <a:spLocks noChangeShapeType="1"/>
          </p:cNvSpPr>
          <p:nvPr/>
        </p:nvSpPr>
        <p:spPr bwMode="auto">
          <a:xfrm>
            <a:off x="5724525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9267" name="Line 178"/>
          <p:cNvSpPr>
            <a:spLocks noChangeShapeType="1"/>
          </p:cNvSpPr>
          <p:nvPr/>
        </p:nvSpPr>
        <p:spPr bwMode="auto">
          <a:xfrm>
            <a:off x="4491038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sp>
        <p:nvSpPr>
          <p:cNvPr id="9268" name="Line 168"/>
          <p:cNvSpPr>
            <a:spLocks noChangeShapeType="1"/>
          </p:cNvSpPr>
          <p:nvPr/>
        </p:nvSpPr>
        <p:spPr bwMode="auto">
          <a:xfrm>
            <a:off x="1981200" y="27305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5306" tIns="32653" rIns="65306" bIns="32653"/>
          <a:lstStyle/>
          <a:p>
            <a:endParaRPr lang="zh-CN" altLang="en-US"/>
          </a:p>
        </p:txBody>
      </p:sp>
      <p:pic>
        <p:nvPicPr>
          <p:cNvPr id="9269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214313" y="2000250"/>
            <a:ext cx="8743950" cy="4565650"/>
          </a:xfrm>
        </p:spPr>
        <p:txBody>
          <a:bodyPr lIns="91429" tIns="45715" rIns="91429" bIns="45715"/>
          <a:lstStyle/>
          <a:p>
            <a:pPr eaLnBrk="1" hangingPunct="1">
              <a:buFontTx/>
              <a:buNone/>
            </a:pPr>
            <a:r>
              <a:rPr lang="zh-CN" altLang="en-US" sz="2300" b="1" dirty="0" smtClean="0">
                <a:latin typeface="仿宋" panose="02010609060101010101" pitchFamily="49" charset="-122"/>
                <a:ea typeface="仿宋" panose="02010609060101010101" pitchFamily="49" charset="-122"/>
                <a:cs typeface="楷体_GB2312"/>
              </a:rPr>
              <a:t>1.负责主持或参与课题</a:t>
            </a:r>
          </a:p>
        </p:txBody>
      </p:sp>
      <p:sp>
        <p:nvSpPr>
          <p:cNvPr id="11266" name="Text Box 1028"/>
          <p:cNvSpPr txBox="1">
            <a:spLocks noChangeArrowheads="1"/>
          </p:cNvSpPr>
          <p:nvPr/>
        </p:nvSpPr>
        <p:spPr bwMode="auto">
          <a:xfrm>
            <a:off x="214313" y="1357313"/>
            <a:ext cx="81375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/>
            <a:r>
              <a:rPr lang="zh-CN" altLang="en-US" sz="29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三、科研情况</a:t>
            </a: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75453"/>
              </p:ext>
            </p:extLst>
          </p:nvPr>
        </p:nvGraphicFramePr>
        <p:xfrm>
          <a:off x="252413" y="2685144"/>
          <a:ext cx="8435295" cy="3253346"/>
        </p:xfrm>
        <a:graphic>
          <a:graphicData uri="http://schemas.openxmlformats.org/drawingml/2006/table">
            <a:tbl>
              <a:tblPr/>
              <a:tblGrid>
                <a:gridCol w="786946"/>
                <a:gridCol w="2987902"/>
                <a:gridCol w="1848304"/>
                <a:gridCol w="657679"/>
                <a:gridCol w="658812"/>
                <a:gridCol w="1495652"/>
              </a:tblGrid>
              <a:tr h="41100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序号</a:t>
                      </a: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项目名称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项目来源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获得时间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到款经费</a:t>
                      </a: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主持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（或参与）</a:t>
                      </a:r>
                      <a:endParaRPr kumimoji="0" lang="zh-CN" alt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32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76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32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82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418"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实际完成</a:t>
                      </a:r>
                      <a:endParaRPr kumimoji="0" lang="en-US" altLang="zh-CN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项目绩点</a:t>
                      </a: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应完成</a:t>
                      </a:r>
                      <a:endParaRPr kumimoji="0" lang="en-US" altLang="zh-CN" sz="2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项目绩点</a:t>
                      </a:r>
                      <a:endParaRPr kumimoji="0" lang="zh-CN" altLang="en-US" sz="2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5315" marR="65315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318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88" y="1422400"/>
            <a:ext cx="8758237" cy="457200"/>
          </a:xfrm>
        </p:spPr>
        <p:txBody>
          <a:bodyPr/>
          <a:lstStyle/>
          <a:p>
            <a:pPr algn="l" eaLnBrk="1" hangingPunct="1"/>
            <a:r>
              <a:rPr lang="zh-CN" altLang="en-US" sz="2300" b="1" dirty="0" smtClean="0">
                <a:latin typeface="仿宋" panose="02010609060101010101" pitchFamily="49" charset="-122"/>
                <a:ea typeface="仿宋" panose="02010609060101010101" pitchFamily="49" charset="-122"/>
                <a:cs typeface="楷体_GB2312"/>
              </a:rPr>
              <a:t>2</a:t>
            </a:r>
            <a:r>
              <a:rPr lang="zh-CN" altLang="en-US" sz="2300" b="1" dirty="0" smtClean="0">
                <a:latin typeface="仿宋" panose="02010609060101010101" pitchFamily="49" charset="-122"/>
                <a:ea typeface="仿宋" panose="02010609060101010101" pitchFamily="49" charset="-122"/>
                <a:cs typeface="楷体_GB2312"/>
              </a:rPr>
              <a:t>.论文、专著、编著</a:t>
            </a:r>
            <a:endParaRPr lang="zh-CN" altLang="en-US" sz="2300" b="1" dirty="0" smtClean="0">
              <a:latin typeface="仿宋" panose="02010609060101010101" pitchFamily="49" charset="-122"/>
              <a:ea typeface="仿宋" panose="02010609060101010101" pitchFamily="49" charset="-122"/>
              <a:cs typeface="楷体_GB2312"/>
            </a:endParaRP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492711492"/>
              </p:ext>
            </p:extLst>
          </p:nvPr>
        </p:nvGraphicFramePr>
        <p:xfrm>
          <a:off x="153988" y="2092325"/>
          <a:ext cx="8738492" cy="3587678"/>
        </p:xfrm>
        <a:graphic>
          <a:graphicData uri="http://schemas.openxmlformats.org/drawingml/2006/table">
            <a:tbl>
              <a:tblPr/>
              <a:tblGrid>
                <a:gridCol w="3121868"/>
                <a:gridCol w="1416114"/>
                <a:gridCol w="1464206"/>
                <a:gridCol w="2736304"/>
              </a:tblGrid>
              <a:tr h="70100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名      称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刊物名称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出版社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发表     时间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刊物类别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411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应完成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论著绩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点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  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实际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完成</a:t>
                      </a: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论著绩</a:t>
                      </a: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点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Text Box 77"/>
          <p:cNvSpPr txBox="1">
            <a:spLocks noChangeArrowheads="1"/>
          </p:cNvSpPr>
          <p:nvPr/>
        </p:nvSpPr>
        <p:spPr bwMode="auto">
          <a:xfrm>
            <a:off x="0" y="6309320"/>
            <a:ext cx="8912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zh-CN" altLang="en-US" sz="1400" dirty="0"/>
              <a:t>注</a:t>
            </a:r>
            <a:r>
              <a:rPr lang="zh-CN" altLang="en-US" sz="1400" dirty="0" smtClean="0"/>
              <a:t>：*</a:t>
            </a:r>
            <a:r>
              <a:rPr lang="zh-CN" altLang="en-US" sz="1400" dirty="0"/>
              <a:t>刊物类别按学院</a:t>
            </a:r>
            <a:r>
              <a:rPr lang="en-US" altLang="zh-CN" sz="1400" dirty="0"/>
              <a:t>A</a:t>
            </a:r>
            <a:r>
              <a:rPr lang="zh-CN" altLang="en-US" sz="1400" dirty="0"/>
              <a:t>、</a:t>
            </a:r>
            <a:r>
              <a:rPr lang="en-US" altLang="zh-CN" sz="1400" dirty="0"/>
              <a:t>B</a:t>
            </a:r>
            <a:r>
              <a:rPr lang="zh-CN" altLang="en-US" sz="1400" dirty="0"/>
              <a:t>、</a:t>
            </a:r>
            <a:r>
              <a:rPr lang="en-US" altLang="zh-CN" sz="1400" dirty="0"/>
              <a:t>C</a:t>
            </a:r>
            <a:r>
              <a:rPr lang="zh-CN" altLang="en-US" sz="1400" dirty="0"/>
              <a:t>、D、E类填写</a:t>
            </a:r>
          </a:p>
        </p:txBody>
      </p:sp>
      <p:pic>
        <p:nvPicPr>
          <p:cNvPr id="13359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Group 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100860425"/>
              </p:ext>
            </p:extLst>
          </p:nvPr>
        </p:nvGraphicFramePr>
        <p:xfrm>
          <a:off x="1258168" y="2276872"/>
          <a:ext cx="6192688" cy="3733576"/>
        </p:xfrm>
        <a:graphic>
          <a:graphicData uri="http://schemas.openxmlformats.org/drawingml/2006/table">
            <a:tbl>
              <a:tblPr/>
              <a:tblGrid>
                <a:gridCol w="6192688"/>
              </a:tblGrid>
              <a:tr h="3733576">
                <a:tc>
                  <a:txBody>
                    <a:bodyPr/>
                    <a:lstStyle/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zh-CN" alt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  <a:p>
                      <a:pPr marL="746125" marR="0" lvl="0" indent="-746125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85750" y="1500188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defTabSz="912813"/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四、其他</a:t>
            </a:r>
          </a:p>
        </p:txBody>
      </p:sp>
      <p:pic>
        <p:nvPicPr>
          <p:cNvPr id="1536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302</Words>
  <Application>Microsoft Office PowerPoint</Application>
  <PresentationFormat>全屏显示(4:3)</PresentationFormat>
  <Paragraphs>74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2_Office 主题</vt:lpstr>
      <vt:lpstr>2014年度 社会科学学院专任教师述职报告 </vt:lpstr>
      <vt:lpstr>一、基本概况</vt:lpstr>
      <vt:lpstr>二、教学情况</vt:lpstr>
      <vt:lpstr>PowerPoint 演示文稿</vt:lpstr>
      <vt:lpstr>2.论文、专著、编著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06042</cp:lastModifiedBy>
  <cp:revision>30</cp:revision>
  <dcterms:created xsi:type="dcterms:W3CDTF">2013-03-29T01:48:51Z</dcterms:created>
  <dcterms:modified xsi:type="dcterms:W3CDTF">2015-01-04T04:51:06Z</dcterms:modified>
</cp:coreProperties>
</file>